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F35C224-5B13-EB43-A83C-24098D76276F}">
          <p14:sldIdLst>
            <p14:sldId id="256"/>
            <p14:sldId id="257"/>
            <p14:sldId id="258"/>
            <p14:sldId id="259"/>
            <p14:sldId id="260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70513" autoAdjust="0"/>
  </p:normalViewPr>
  <p:slideViewPr>
    <p:cSldViewPr snapToGrid="0" snapToObjects="1">
      <p:cViewPr varScale="1">
        <p:scale>
          <a:sx n="79" d="100"/>
          <a:sy n="79" d="100"/>
        </p:scale>
        <p:origin x="1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59988-CAED-4640-88EA-3F7CD491D579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5C18D-DBF4-FF47-96D3-A0956EF9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44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baseline="0" noProof="0" dirty="0" smtClean="0"/>
              <a:t>Rhowch i mewn lluniau o’r Ddaear ‘playdoh’ gyda cysgodion yn cael eu creu ar gyfer y pedwar amseroedd yn y dydd.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5C18D-DBF4-FF47-96D3-A0956EF9A3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31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noProof="0" dirty="0" smtClean="0"/>
              <a:t>Ychwanegu: Gwers nesaf, edrychwch</a:t>
            </a:r>
            <a:r>
              <a:rPr lang="cy-GB" baseline="0" noProof="0" dirty="0" smtClean="0"/>
              <a:t> ar y cysgod sy’n cael ei greu ar y Lleuad gan yr Haul a’r Ddaear sy’n achosi cyfnodau’r Lleuad. </a:t>
            </a:r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5C18D-DBF4-FF47-96D3-A0956EF9A3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1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9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63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31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879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8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96915" y="6427515"/>
            <a:ext cx="5984576" cy="36511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500" dirty="0" smtClean="0"/>
              <a:t>www.schoolsobservatory.org</a:t>
            </a:r>
            <a:endParaRPr lang="en-GB" sz="15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39" y="6215738"/>
            <a:ext cx="1054819" cy="5768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491" y="6293708"/>
            <a:ext cx="1733909" cy="49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559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24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52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154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523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3884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196915" y="6427515"/>
            <a:ext cx="5984576" cy="36511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500" dirty="0" smtClean="0"/>
              <a:t>www.schoolsobservatory.org</a:t>
            </a:r>
            <a:endParaRPr lang="en-GB" sz="15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39" y="6215738"/>
            <a:ext cx="1054819" cy="5768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491" y="6293708"/>
            <a:ext cx="1733909" cy="49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49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sobservatory.org/learn/astro/esm/daynight/e_spin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0449"/>
            <a:ext cx="7772400" cy="2135172"/>
          </a:xfrm>
        </p:spPr>
        <p:txBody>
          <a:bodyPr>
            <a:normAutofit/>
          </a:bodyPr>
          <a:lstStyle/>
          <a:p>
            <a:r>
              <a:rPr lang="cy-GB" noProof="0" dirty="0" smtClean="0"/>
              <a:t>Dydd a Nos</a:t>
            </a:r>
            <a:br>
              <a:rPr lang="cy-GB" noProof="0" dirty="0" smtClean="0"/>
            </a:br>
            <a:endParaRPr lang="cy-GB" noProof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598" y="2342655"/>
            <a:ext cx="5384805" cy="359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9667" y="645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04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altLang="en-US" noProof="0" dirty="0" smtClean="0"/>
              <a:t>Amcanion Dysgu </a:t>
            </a:r>
            <a:endParaRPr lang="cy-GB" altLang="en-US" noProof="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743199"/>
            <a:ext cx="3886200" cy="3433763"/>
          </a:xfrm>
        </p:spPr>
        <p:txBody>
          <a:bodyPr rtlCol="0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cy-GB" noProof="0" dirty="0" smtClean="0"/>
              <a:t>I ddeall beth sy’n achosi’r ddydd a’r nos. </a:t>
            </a:r>
          </a:p>
          <a:p>
            <a:pPr>
              <a:lnSpc>
                <a:spcPct val="120000"/>
              </a:lnSpc>
              <a:defRPr/>
            </a:pPr>
            <a:endParaRPr lang="cy-GB" noProof="0" dirty="0" smtClean="0"/>
          </a:p>
        </p:txBody>
      </p:sp>
      <p:pic>
        <p:nvPicPr>
          <p:cNvPr id="5124" name="Picture 3" descr="IMG_6990p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43125"/>
            <a:ext cx="4337050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58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altLang="en-US" noProof="0" dirty="0" smtClean="0"/>
              <a:t>Cwestiynau Pwysig</a:t>
            </a:r>
            <a:endParaRPr lang="cy-GB" altLang="en-US" noProof="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499" y="2031475"/>
            <a:ext cx="4128351" cy="4145487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cy-GB" noProof="0" dirty="0" smtClean="0"/>
              <a:t>Cw: Beth sy’n rhoi’r golau i ni i adael ni weld?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cy-GB" noProof="0" dirty="0" smtClean="0"/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cy-GB" noProof="0" dirty="0" smtClean="0"/>
              <a:t>Cw: Beth sy’n achosi cysgodion?</a:t>
            </a:r>
            <a:endParaRPr lang="cy-GB" noProof="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304" y="1935692"/>
            <a:ext cx="4032250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2880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altLang="en-US" noProof="0" dirty="0" smtClean="0"/>
              <a:t>Yr Haul </a:t>
            </a:r>
            <a:endParaRPr lang="cy-GB" altLang="en-US" noProof="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58616"/>
            <a:ext cx="4536017" cy="2595546"/>
          </a:xfrm>
        </p:spPr>
        <p:txBody>
          <a:bodyPr rtlCol="0">
            <a:normAutofit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cy-GB" noProof="0" dirty="0" smtClean="0"/>
              <a:t>Mae’r golau rydym yn derbyn yn dod o’r Haul.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y-GB" noProof="0" dirty="0" smtClean="0"/>
              <a:t>Mae’n cymryd tua 8 munud i’r golau i deithio o’r Haul i ni ar y Ddaear.  </a:t>
            </a:r>
          </a:p>
          <a:p>
            <a:pPr marL="0" indent="0">
              <a:buNone/>
              <a:defRPr/>
            </a:pPr>
            <a:endParaRPr lang="cy-GB" noProof="0" dirty="0" smtClean="0"/>
          </a:p>
          <a:p>
            <a:pPr marL="0" indent="0">
              <a:buNone/>
              <a:defRPr/>
            </a:pPr>
            <a:endParaRPr lang="cy-GB" noProof="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659" y="1455022"/>
            <a:ext cx="3271622" cy="3271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238044" y="4876044"/>
            <a:ext cx="21859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 kern="1200" dirty="0">
                <a:solidFill>
                  <a:srgbClr val="FFFFFF"/>
                </a:solidFill>
              </a:rPr>
              <a:t>Credit: JPL </a:t>
            </a:r>
            <a:r>
              <a:rPr lang="mr-IN" sz="1200" kern="1200" dirty="0">
                <a:solidFill>
                  <a:srgbClr val="FFFFFF"/>
                </a:solidFill>
              </a:rPr>
              <a:t>–</a:t>
            </a:r>
            <a:r>
              <a:rPr lang="en-US" sz="1200" kern="1200" dirty="0">
                <a:solidFill>
                  <a:srgbClr val="FFFFFF"/>
                </a:solidFill>
              </a:rPr>
              <a:t> NASA/SDO/AIA</a:t>
            </a:r>
          </a:p>
        </p:txBody>
      </p:sp>
      <p:sp>
        <p:nvSpPr>
          <p:cNvPr id="2" name="Rectangle 1"/>
          <p:cNvSpPr/>
          <p:nvPr/>
        </p:nvSpPr>
        <p:spPr>
          <a:xfrm>
            <a:off x="217827" y="5327661"/>
            <a:ext cx="880612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400" dirty="0" smtClean="0"/>
              <a:t>Cw: Beth arall ydyn ni’n gwybod amdan yr Haul?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3680848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noProof="0" dirty="0" smtClean="0">
                <a:cs typeface="Calibri"/>
              </a:rPr>
              <a:t>Pam does yna ddim golau’r Haul yn ystod y nos?</a:t>
            </a:r>
            <a:endParaRPr lang="cy-GB" altLang="en-US" noProof="0" dirty="0" smtClean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7886701" cy="386518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y-GB" noProof="0" dirty="0" smtClean="0"/>
              <a:t>Ystyried:</a:t>
            </a:r>
          </a:p>
          <a:p>
            <a:pPr marL="0" indent="0">
              <a:buNone/>
              <a:defRPr/>
            </a:pPr>
            <a:endParaRPr lang="cy-GB" sz="1700" noProof="0" dirty="0" smtClean="0"/>
          </a:p>
          <a:p>
            <a:pPr>
              <a:defRPr/>
            </a:pPr>
            <a:r>
              <a:rPr lang="cy-GB" noProof="0" dirty="0" smtClean="0"/>
              <a:t>Ydy’r Haul yn symud? Os ydy, sut?</a:t>
            </a:r>
          </a:p>
          <a:p>
            <a:pPr>
              <a:defRPr/>
            </a:pPr>
            <a:endParaRPr lang="cy-GB" sz="1600" noProof="0" dirty="0" smtClean="0"/>
          </a:p>
          <a:p>
            <a:pPr>
              <a:defRPr/>
            </a:pPr>
            <a:r>
              <a:rPr lang="cy-GB" noProof="0" dirty="0" smtClean="0"/>
              <a:t>Ydy’r Ddaear yn symud? Os ydy, sut?</a:t>
            </a:r>
          </a:p>
          <a:p>
            <a:pPr marL="0" indent="0">
              <a:buNone/>
              <a:defRPr/>
            </a:pPr>
            <a:endParaRPr lang="cy-GB" noProof="0" dirty="0" smtClean="0"/>
          </a:p>
          <a:p>
            <a:pPr marL="0" indent="0">
              <a:buNone/>
              <a:defRPr/>
            </a:pPr>
            <a:r>
              <a:rPr lang="cy-GB" noProof="0" dirty="0" smtClean="0"/>
              <a:t>Cymorth – I gael mwy o wybodaeth ar sut mae’r Ddaear yn symud, cliciwch </a:t>
            </a:r>
            <a:r>
              <a:rPr lang="cy-GB" noProof="0" dirty="0" smtClean="0">
                <a:hlinkClick r:id="rId2"/>
              </a:rPr>
              <a:t>yma</a:t>
            </a:r>
            <a:r>
              <a:rPr lang="cy-GB" noProof="0" dirty="0" smtClean="0"/>
              <a:t>. </a:t>
            </a:r>
            <a:endParaRPr lang="cy-GB" noProof="0" dirty="0"/>
          </a:p>
        </p:txBody>
      </p:sp>
    </p:spTree>
    <p:extLst>
      <p:ext uri="{BB962C8B-B14F-4D97-AF65-F5344CB8AC3E}">
        <p14:creationId xmlns:p14="http://schemas.microsoft.com/office/powerpoint/2010/main" val="248573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noProof="0" dirty="0" smtClean="0">
                <a:solidFill>
                  <a:srgbClr val="000000"/>
                </a:solidFill>
              </a:rPr>
              <a:t>Tasg Grŵp</a:t>
            </a:r>
            <a:endParaRPr lang="cy-GB" altLang="en-US" noProof="0" dirty="0" smtClean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6"/>
            <a:ext cx="7886701" cy="1942042"/>
          </a:xfrm>
        </p:spPr>
        <p:txBody>
          <a:bodyPr rtlCol="0">
            <a:noAutofit/>
          </a:bodyPr>
          <a:lstStyle/>
          <a:p>
            <a:pPr marL="274320" indent="-274320">
              <a:spcBef>
                <a:spcPts val="1200"/>
              </a:spcBef>
              <a:buFont typeface="Wingdings 2"/>
              <a:buChar char=""/>
              <a:defRPr/>
            </a:pPr>
            <a:r>
              <a:rPr lang="cy-GB" noProof="0" dirty="0" smtClean="0"/>
              <a:t>Yn gweithio mewn grwpiau o dri.</a:t>
            </a:r>
          </a:p>
          <a:p>
            <a:pPr marL="274320" indent="-274320">
              <a:spcBef>
                <a:spcPts val="1200"/>
              </a:spcBef>
              <a:buFont typeface="Wingdings 2"/>
              <a:buChar char=""/>
              <a:defRPr/>
            </a:pPr>
            <a:r>
              <a:rPr lang="cy-GB" noProof="0" dirty="0" smtClean="0"/>
              <a:t>Tynnwch 4 diagram yn eich llyfrau yn dangos yr ymchwiliad yn ystod y pedwar amseroedd canlynol:</a:t>
            </a:r>
          </a:p>
          <a:p>
            <a:pPr marL="548958" lvl="1" indent="-274320">
              <a:spcBef>
                <a:spcPts val="1200"/>
              </a:spcBef>
              <a:buFont typeface="Wingdings 2"/>
              <a:buChar char=""/>
              <a:defRPr/>
            </a:pPr>
            <a:r>
              <a:rPr lang="cy-GB" sz="2800" noProof="0" dirty="0" smtClean="0"/>
              <a:t>Haul yn codi</a:t>
            </a:r>
          </a:p>
          <a:p>
            <a:pPr marL="548958" lvl="1" indent="-274320">
              <a:spcBef>
                <a:spcPts val="1200"/>
              </a:spcBef>
              <a:buFont typeface="Wingdings 2"/>
              <a:buChar char=""/>
              <a:defRPr/>
            </a:pPr>
            <a:r>
              <a:rPr lang="cy-GB" sz="2800" noProof="0" dirty="0" smtClean="0"/>
              <a:t>Y dydd</a:t>
            </a:r>
          </a:p>
          <a:p>
            <a:pPr marL="548958" lvl="1" indent="-274320">
              <a:spcBef>
                <a:spcPts val="1200"/>
              </a:spcBef>
              <a:buFont typeface="Wingdings 2"/>
              <a:buChar char=""/>
              <a:defRPr/>
            </a:pPr>
            <a:r>
              <a:rPr lang="cy-GB" sz="2800" noProof="0" dirty="0" smtClean="0"/>
              <a:t>Haul yn fachlud</a:t>
            </a:r>
          </a:p>
          <a:p>
            <a:pPr marL="548958" lvl="1" indent="-274320">
              <a:spcBef>
                <a:spcPts val="1200"/>
              </a:spcBef>
              <a:buFont typeface="Wingdings 2"/>
              <a:buChar char=""/>
              <a:defRPr/>
            </a:pPr>
            <a:r>
              <a:rPr lang="cy-GB" sz="2800" noProof="0" dirty="0" smtClean="0"/>
              <a:t>Y nos</a:t>
            </a:r>
          </a:p>
          <a:p>
            <a:pPr marL="0" indent="0">
              <a:spcBef>
                <a:spcPts val="1200"/>
              </a:spcBef>
              <a:buNone/>
              <a:defRPr/>
            </a:pPr>
            <a:endParaRPr lang="cy-GB" sz="900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531" y="3484876"/>
            <a:ext cx="4236533" cy="1959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9879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28650" y="237867"/>
            <a:ext cx="7886700" cy="1325563"/>
          </a:xfrm>
        </p:spPr>
        <p:txBody>
          <a:bodyPr/>
          <a:lstStyle/>
          <a:p>
            <a:r>
              <a:rPr lang="cy-GB" noProof="0" dirty="0" smtClean="0">
                <a:solidFill>
                  <a:srgbClr val="000000"/>
                </a:solidFill>
              </a:rPr>
              <a:t>Beth ydyn ni wedi cael?</a:t>
            </a:r>
            <a:endParaRPr lang="cy-GB" altLang="en-US" noProof="0" dirty="0" smtClean="0">
              <a:solidFill>
                <a:srgbClr val="000000"/>
              </a:solidFill>
              <a:cs typeface="Calibri"/>
            </a:endParaRPr>
          </a:p>
        </p:txBody>
      </p:sp>
      <p:pic>
        <p:nvPicPr>
          <p:cNvPr id="7" name="Picture 6" descr="DSC_031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88" y="1449461"/>
            <a:ext cx="3261177" cy="2160000"/>
          </a:xfrm>
          <a:prstGeom prst="rect">
            <a:avLst/>
          </a:prstGeom>
        </p:spPr>
      </p:pic>
      <p:pic>
        <p:nvPicPr>
          <p:cNvPr id="8" name="Picture 7" descr="DSC_0311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203" y="3919258"/>
            <a:ext cx="3261176" cy="2160000"/>
          </a:xfrm>
          <a:prstGeom prst="rect">
            <a:avLst/>
          </a:prstGeom>
        </p:spPr>
      </p:pic>
      <p:pic>
        <p:nvPicPr>
          <p:cNvPr id="9" name="Picture 8" descr="DSC_030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204" y="1449461"/>
            <a:ext cx="3261177" cy="2160000"/>
          </a:xfrm>
          <a:prstGeom prst="rect">
            <a:avLst/>
          </a:prstGeom>
        </p:spPr>
      </p:pic>
      <p:pic>
        <p:nvPicPr>
          <p:cNvPr id="11" name="Picture 10" descr="DSC_0308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88" y="3919258"/>
            <a:ext cx="3261177" cy="2160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4444" y="1449460"/>
            <a:ext cx="795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 smtClean="0"/>
              <a:t>Haul yn codi</a:t>
            </a:r>
            <a:endParaRPr lang="cy-GB" dirty="0"/>
          </a:p>
        </p:txBody>
      </p:sp>
      <p:sp>
        <p:nvSpPr>
          <p:cNvPr id="14" name="TextBox 13"/>
          <p:cNvSpPr txBox="1"/>
          <p:nvPr/>
        </p:nvSpPr>
        <p:spPr>
          <a:xfrm>
            <a:off x="4385560" y="1449461"/>
            <a:ext cx="2953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 smtClean="0"/>
              <a:t>Y dydd</a:t>
            </a:r>
            <a:endParaRPr lang="cy-GB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3919258"/>
            <a:ext cx="1000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 smtClean="0"/>
              <a:t>Haul yn fachlud</a:t>
            </a:r>
            <a:endParaRPr lang="cy-GB" dirty="0"/>
          </a:p>
        </p:txBody>
      </p:sp>
      <p:sp>
        <p:nvSpPr>
          <p:cNvPr id="16" name="TextBox 15"/>
          <p:cNvSpPr txBox="1"/>
          <p:nvPr/>
        </p:nvSpPr>
        <p:spPr>
          <a:xfrm>
            <a:off x="4385560" y="3919258"/>
            <a:ext cx="2953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 smtClean="0"/>
              <a:t>Y nos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1813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noProof="0" dirty="0" smtClean="0">
                <a:solidFill>
                  <a:srgbClr val="000000"/>
                </a:solidFill>
              </a:rPr>
              <a:t>Cyfarfod Llawn</a:t>
            </a:r>
            <a:endParaRPr lang="cy-GB" altLang="en-US" noProof="0" dirty="0" smtClean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19577"/>
            <a:ext cx="7886701" cy="2462137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y-GB" noProof="0" dirty="0" smtClean="0"/>
              <a:t>Cw</a:t>
            </a:r>
            <a:r>
              <a:rPr lang="cy-GB" dirty="0"/>
              <a:t>: O ein hymchwiliad, pa mor hir ydyn ni’n meddwl mae’n mynd i gymryd ar gyfer y Ddaear i gylchdroi ar ei echel unwaith yn llawn?</a:t>
            </a:r>
          </a:p>
          <a:p>
            <a:pPr marL="0" indent="0">
              <a:buNone/>
              <a:defRPr/>
            </a:pPr>
            <a:endParaRPr lang="cy-GB" noProof="0" dirty="0" smtClean="0"/>
          </a:p>
          <a:p>
            <a:pPr marL="0" indent="0">
              <a:buNone/>
              <a:defRPr/>
            </a:pPr>
            <a:r>
              <a:rPr lang="cy-GB" noProof="0" dirty="0" smtClean="0"/>
              <a:t>Cw: Beth ydyn ni’n sylwi am wledydd arall o gwmpas y byd </a:t>
            </a:r>
            <a:r>
              <a:rPr lang="cy-GB" noProof="0" smtClean="0"/>
              <a:t>tra dyn </a:t>
            </a:r>
            <a:r>
              <a:rPr lang="cy-GB" noProof="0" dirty="0" smtClean="0"/>
              <a:t>ni’n symud o ddydd i nos?</a:t>
            </a:r>
          </a:p>
          <a:p>
            <a:pPr marL="0" indent="0">
              <a:buNone/>
              <a:defRPr/>
            </a:pPr>
            <a:endParaRPr lang="cy-GB" noProof="0" dirty="0"/>
          </a:p>
        </p:txBody>
      </p:sp>
    </p:spTree>
    <p:extLst>
      <p:ext uri="{BB962C8B-B14F-4D97-AF65-F5344CB8AC3E}">
        <p14:creationId xmlns:p14="http://schemas.microsoft.com/office/powerpoint/2010/main" val="206143911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so" id="{AE25CF24-7035-4394-8C30-EF1394BAA3C2}" vid="{FDC0CF3E-6015-4788-BDEA-6452A7E9D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Presentation2.potx</Template>
  <TotalTime>57</TotalTime>
  <Words>288</Words>
  <Application>Microsoft Office PowerPoint</Application>
  <PresentationFormat>On-screen Show (4:3)</PresentationFormat>
  <Paragraphs>40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Wingdings 2</vt:lpstr>
      <vt:lpstr>Presentation2</vt:lpstr>
      <vt:lpstr>Dydd a Nos </vt:lpstr>
      <vt:lpstr>Amcanion Dysgu </vt:lpstr>
      <vt:lpstr>Cwestiynau Pwysig</vt:lpstr>
      <vt:lpstr>Yr Haul </vt:lpstr>
      <vt:lpstr>Pam does yna ddim golau’r Haul yn ystod y nos?</vt:lpstr>
      <vt:lpstr>Tasg Grŵp</vt:lpstr>
      <vt:lpstr>Beth ydyn ni wedi cael?</vt:lpstr>
      <vt:lpstr>Cyfarfod Llawn</vt:lpstr>
    </vt:vector>
  </TitlesOfParts>
  <Company>LJMU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Coulby</dc:creator>
  <cp:lastModifiedBy>James</cp:lastModifiedBy>
  <cp:revision>20</cp:revision>
  <dcterms:created xsi:type="dcterms:W3CDTF">2017-12-19T08:25:51Z</dcterms:created>
  <dcterms:modified xsi:type="dcterms:W3CDTF">2019-03-07T13:01:16Z</dcterms:modified>
</cp:coreProperties>
</file>