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88" r:id="rId2"/>
    <p:sldId id="276" r:id="rId3"/>
    <p:sldId id="277" r:id="rId4"/>
    <p:sldId id="289" r:id="rId5"/>
    <p:sldId id="290" r:id="rId6"/>
    <p:sldId id="278" r:id="rId7"/>
    <p:sldId id="279" r:id="rId8"/>
    <p:sldId id="285" r:id="rId9"/>
    <p:sldId id="287" r:id="rId10"/>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44" autoAdjust="0"/>
    <p:restoredTop sz="94660"/>
  </p:normalViewPr>
  <p:slideViewPr>
    <p:cSldViewPr showGuides="1">
      <p:cViewPr varScale="1">
        <p:scale>
          <a:sx n="73" d="100"/>
          <a:sy n="73" d="100"/>
        </p:scale>
        <p:origin x="121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2664128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390989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917822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033905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Tree>
    <p:extLst>
      <p:ext uri="{BB962C8B-B14F-4D97-AF65-F5344CB8AC3E}">
        <p14:creationId xmlns:p14="http://schemas.microsoft.com/office/powerpoint/2010/main" val="796762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5" name="Title 1"/>
          <p:cNvSpPr txBox="1">
            <a:spLocks/>
          </p:cNvSpPr>
          <p:nvPr/>
        </p:nvSpPr>
        <p:spPr>
          <a:xfrm>
            <a:off x="1196975" y="6427788"/>
            <a:ext cx="5984875" cy="36512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GB" sz="1500" dirty="0" smtClean="0"/>
              <a:t>www.schoolsobservatory.org</a:t>
            </a:r>
            <a:endParaRPr lang="en-GB" sz="1500" dirty="0"/>
          </a:p>
        </p:txBody>
      </p:sp>
      <p:pic>
        <p:nvPicPr>
          <p:cNvPr id="6"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4788" y="6215063"/>
            <a:ext cx="10541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81850" y="6294438"/>
            <a:ext cx="173355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748107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274776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305301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0111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4227664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1037343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Title 1"/>
          <p:cNvSpPr txBox="1">
            <a:spLocks/>
          </p:cNvSpPr>
          <p:nvPr/>
        </p:nvSpPr>
        <p:spPr>
          <a:xfrm>
            <a:off x="1196975" y="6427788"/>
            <a:ext cx="5984875" cy="36512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en-GB" sz="1500" dirty="0" smtClean="0"/>
              <a:t>www.schoolsobservatory.org</a:t>
            </a:r>
            <a:endParaRPr lang="en-GB" sz="1500" dirty="0"/>
          </a:p>
        </p:txBody>
      </p:sp>
      <p:pic>
        <p:nvPicPr>
          <p:cNvPr id="1029" name="Picture 10"/>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204788" y="6215063"/>
            <a:ext cx="10541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11"/>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7181850" y="6294438"/>
            <a:ext cx="173355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7" r:id="rId4"/>
    <p:sldLayoutId id="2147483710" r:id="rId5"/>
    <p:sldLayoutId id="2147483711" r:id="rId6"/>
    <p:sldLayoutId id="2147483712" r:id="rId7"/>
    <p:sldLayoutId id="2147483713" r:id="rId8"/>
    <p:sldLayoutId id="2147483714" r:id="rId9"/>
    <p:sldLayoutId id="2147483715" r:id="rId10"/>
    <p:sldLayoutId id="2147483716" r:id="rId11"/>
  </p:sldLayoutIdLst>
  <p:timing>
    <p:tnLst>
      <p:par>
        <p:cTn id="1" dur="indefinite" restart="never" nodeType="tmRoot"/>
      </p:par>
    </p:tnLst>
  </p:timing>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123728" y="2492896"/>
            <a:ext cx="5040560" cy="1325563"/>
          </a:xfrm>
        </p:spPr>
        <p:txBody>
          <a:bodyPr/>
          <a:lstStyle/>
          <a:p>
            <a:r>
              <a:rPr lang="en-GB" sz="5000" dirty="0" smtClean="0"/>
              <a:t>The Hubble Flow</a:t>
            </a:r>
            <a:endParaRPr lang="en-GB" sz="5000" dirty="0"/>
          </a:p>
        </p:txBody>
      </p:sp>
    </p:spTree>
    <p:extLst>
      <p:ext uri="{BB962C8B-B14F-4D97-AF65-F5344CB8AC3E}">
        <p14:creationId xmlns:p14="http://schemas.microsoft.com/office/powerpoint/2010/main" val="503808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Hubble Flow</a:t>
            </a:r>
            <a:endParaRPr lang="en-GB" dirty="0"/>
          </a:p>
        </p:txBody>
      </p:sp>
      <p:sp>
        <p:nvSpPr>
          <p:cNvPr id="3" name="Content Placeholder 2"/>
          <p:cNvSpPr>
            <a:spLocks noGrp="1"/>
          </p:cNvSpPr>
          <p:nvPr>
            <p:ph idx="1"/>
          </p:nvPr>
        </p:nvSpPr>
        <p:spPr>
          <a:xfrm>
            <a:off x="628650" y="1844824"/>
            <a:ext cx="7886700" cy="4332139"/>
          </a:xfrm>
        </p:spPr>
        <p:txBody>
          <a:bodyPr/>
          <a:lstStyle/>
          <a:p>
            <a:r>
              <a:rPr lang="en-GB" sz="2200" dirty="0" smtClean="0"/>
              <a:t>Hubble observed a class of variable stars known as Cepheid variables (discovered by Henrietta Swan Leavitt in 1908)</a:t>
            </a:r>
          </a:p>
          <a:p>
            <a:r>
              <a:rPr lang="en-GB" sz="2200" dirty="0" smtClean="0"/>
              <a:t>Cepheid’s are pulsating stars which have a direct relationship between the pulsation and the brightness </a:t>
            </a:r>
          </a:p>
          <a:p>
            <a:r>
              <a:rPr lang="en-GB" sz="2200" dirty="0" smtClean="0"/>
              <a:t>This allowed them to be used as Standard candles – </a:t>
            </a:r>
          </a:p>
          <a:p>
            <a:pPr marL="457200" lvl="1" indent="0">
              <a:buNone/>
            </a:pPr>
            <a:r>
              <a:rPr lang="en-GB" sz="2000" dirty="0" smtClean="0"/>
              <a:t>where if we know the </a:t>
            </a:r>
            <a:r>
              <a:rPr lang="en-GB" sz="2000" b="1" dirty="0" smtClean="0"/>
              <a:t>period</a:t>
            </a:r>
            <a:r>
              <a:rPr lang="en-GB" sz="2000" dirty="0" smtClean="0"/>
              <a:t>, </a:t>
            </a:r>
          </a:p>
          <a:p>
            <a:pPr marL="457200" lvl="1" indent="0">
              <a:spcBef>
                <a:spcPts val="0"/>
              </a:spcBef>
              <a:buNone/>
            </a:pPr>
            <a:r>
              <a:rPr lang="en-GB" sz="2000" dirty="0" smtClean="0"/>
              <a:t>we can work out the true </a:t>
            </a:r>
            <a:r>
              <a:rPr lang="en-GB" sz="2000" b="1" dirty="0" smtClean="0"/>
              <a:t>luminosity</a:t>
            </a:r>
            <a:r>
              <a:rPr lang="en-GB" sz="2000" dirty="0" smtClean="0"/>
              <a:t> </a:t>
            </a:r>
          </a:p>
          <a:p>
            <a:pPr marL="457200" lvl="1" indent="0">
              <a:spcBef>
                <a:spcPts val="0"/>
              </a:spcBef>
              <a:buNone/>
            </a:pPr>
            <a:r>
              <a:rPr lang="en-GB" sz="2000" dirty="0" smtClean="0"/>
              <a:t>(</a:t>
            </a:r>
            <a:r>
              <a:rPr lang="en-GB" sz="2000" b="1" dirty="0" smtClean="0"/>
              <a:t>absolute magnitude</a:t>
            </a:r>
            <a:r>
              <a:rPr lang="en-GB" sz="2000" dirty="0" smtClean="0"/>
              <a:t>), </a:t>
            </a:r>
          </a:p>
          <a:p>
            <a:pPr marL="457200" lvl="1" indent="0">
              <a:spcBef>
                <a:spcPts val="0"/>
              </a:spcBef>
              <a:buNone/>
            </a:pPr>
            <a:r>
              <a:rPr lang="en-GB" sz="2000" dirty="0" smtClean="0"/>
              <a:t>and if we know this we can work out</a:t>
            </a:r>
          </a:p>
          <a:p>
            <a:pPr marL="457200" lvl="1" indent="0">
              <a:spcBef>
                <a:spcPts val="0"/>
              </a:spcBef>
              <a:buNone/>
            </a:pPr>
            <a:r>
              <a:rPr lang="en-GB" sz="2000" dirty="0" smtClean="0"/>
              <a:t>the </a:t>
            </a:r>
            <a:r>
              <a:rPr lang="en-GB" sz="2000" b="1" dirty="0" smtClean="0"/>
              <a:t>distance</a:t>
            </a:r>
            <a:r>
              <a:rPr lang="en-GB" sz="2000" dirty="0" smtClean="0"/>
              <a:t> to the star</a:t>
            </a:r>
            <a:endParaRPr lang="en-GB" sz="2000" dirty="0"/>
          </a:p>
        </p:txBody>
      </p:sp>
      <p:sp>
        <p:nvSpPr>
          <p:cNvPr id="4" name="AutoShape 2" descr="Image result for cepheid variabl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5" name="Picture 4"/>
          <p:cNvPicPr>
            <a:picLocks noChangeAspect="1"/>
          </p:cNvPicPr>
          <p:nvPr/>
        </p:nvPicPr>
        <p:blipFill>
          <a:blip r:embed="rId2"/>
          <a:stretch>
            <a:fillRect/>
          </a:stretch>
        </p:blipFill>
        <p:spPr>
          <a:xfrm>
            <a:off x="5220072" y="3834102"/>
            <a:ext cx="3384376" cy="1848047"/>
          </a:xfrm>
          <a:prstGeom prst="rect">
            <a:avLst/>
          </a:prstGeom>
        </p:spPr>
      </p:pic>
    </p:spTree>
    <p:extLst>
      <p:ext uri="{BB962C8B-B14F-4D97-AF65-F5344CB8AC3E}">
        <p14:creationId xmlns:p14="http://schemas.microsoft.com/office/powerpoint/2010/main" val="9186820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Hubble Flow</a:t>
            </a:r>
            <a:endParaRPr lang="en-GB" dirty="0"/>
          </a:p>
        </p:txBody>
      </p:sp>
      <p:sp>
        <p:nvSpPr>
          <p:cNvPr id="3" name="Content Placeholder 2"/>
          <p:cNvSpPr>
            <a:spLocks noGrp="1"/>
          </p:cNvSpPr>
          <p:nvPr>
            <p:ph idx="1"/>
          </p:nvPr>
        </p:nvSpPr>
        <p:spPr/>
        <p:txBody>
          <a:bodyPr/>
          <a:lstStyle/>
          <a:p>
            <a:r>
              <a:rPr lang="en-GB" sz="2200" dirty="0" smtClean="0"/>
              <a:t>When Hubble observed these stars he worked out that most of them were in fact outside of our galaxy</a:t>
            </a:r>
          </a:p>
          <a:p>
            <a:r>
              <a:rPr lang="en-GB" sz="2200" dirty="0" smtClean="0"/>
              <a:t>Using these stars he measured the distances to their host galaxies and found that there was a relationship between the distance to the galaxies and the velocity of the system…</a:t>
            </a:r>
          </a:p>
          <a:p>
            <a:endParaRPr lang="en-GB" sz="2200" dirty="0"/>
          </a:p>
          <a:p>
            <a:pPr marL="0" indent="0">
              <a:buNone/>
            </a:pPr>
            <a:r>
              <a:rPr lang="en-GB" sz="2200" dirty="0" smtClean="0"/>
              <a:t>The further away they were –</a:t>
            </a:r>
          </a:p>
          <a:p>
            <a:pPr marL="0" indent="0">
              <a:buNone/>
            </a:pPr>
            <a:r>
              <a:rPr lang="en-GB" sz="2200" dirty="0" smtClean="0"/>
              <a:t> the faster they were moving…</a:t>
            </a:r>
            <a:endParaRPr lang="en-GB" sz="2200" dirty="0"/>
          </a:p>
        </p:txBody>
      </p:sp>
      <p:pic>
        <p:nvPicPr>
          <p:cNvPr id="3074" name="Picture 2" descr="Image result for hubble's la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8024" y="3717044"/>
            <a:ext cx="3332956" cy="24379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8921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Universal Expansion</a:t>
            </a:r>
            <a:endParaRPr lang="en-US" dirty="0"/>
          </a:p>
        </p:txBody>
      </p:sp>
      <p:sp>
        <p:nvSpPr>
          <p:cNvPr id="3" name="Content Placeholder 2"/>
          <p:cNvSpPr>
            <a:spLocks noGrp="1"/>
          </p:cNvSpPr>
          <p:nvPr>
            <p:ph idx="1"/>
          </p:nvPr>
        </p:nvSpPr>
        <p:spPr>
          <a:xfrm>
            <a:off x="628650" y="1556792"/>
            <a:ext cx="7886700" cy="4351338"/>
          </a:xfrm>
        </p:spPr>
        <p:txBody>
          <a:bodyPr wrap="square"/>
          <a:lstStyle/>
          <a:p>
            <a:pPr marL="0" indent="0">
              <a:buNone/>
            </a:pPr>
            <a:r>
              <a:rPr lang="en-GB" sz="2100" dirty="0" smtClean="0"/>
              <a:t>Despite the fact that Hubble himself was not in favour of the idea that his discovery ‘proved’ universal expansion, it is the widely accepted piece of evidence that is strongly in favour of it.</a:t>
            </a:r>
          </a:p>
          <a:p>
            <a:pPr marL="0" indent="0">
              <a:buNone/>
            </a:pPr>
            <a:r>
              <a:rPr lang="en-GB" sz="2100" dirty="0" smtClean="0"/>
              <a:t>The expansion of the Universe is quite a tricky one to imagine, the best way to envisage it is through the ‘Balloon Model’:</a:t>
            </a:r>
          </a:p>
          <a:p>
            <a:pPr marL="0" indent="0">
              <a:buNone/>
            </a:pPr>
            <a:endParaRPr lang="en-GB" sz="2100" dirty="0"/>
          </a:p>
          <a:p>
            <a:pPr marL="0" indent="0">
              <a:buNone/>
            </a:pPr>
            <a:r>
              <a:rPr lang="en-GB" sz="2100" dirty="0" smtClean="0"/>
              <a:t>Not </a:t>
            </a:r>
            <a:r>
              <a:rPr lang="en-GB" sz="2100" dirty="0" smtClean="0"/>
              <a:t>only does the distance between </a:t>
            </a:r>
            <a:br>
              <a:rPr lang="en-GB" sz="2100" dirty="0" smtClean="0"/>
            </a:br>
            <a:r>
              <a:rPr lang="en-GB" sz="2100" dirty="0" smtClean="0"/>
              <a:t>two galaxies increase, but all of the </a:t>
            </a:r>
            <a:br>
              <a:rPr lang="en-GB" sz="2100" dirty="0" smtClean="0"/>
            </a:br>
            <a:r>
              <a:rPr lang="en-GB" sz="2100" dirty="0" smtClean="0"/>
              <a:t>intermediate </a:t>
            </a:r>
            <a:r>
              <a:rPr lang="en-GB" sz="2100" dirty="0" smtClean="0"/>
              <a:t>space in between</a:t>
            </a:r>
            <a:br>
              <a:rPr lang="en-GB" sz="2100" dirty="0" smtClean="0"/>
            </a:br>
            <a:r>
              <a:rPr lang="en-GB" sz="2100" dirty="0" smtClean="0"/>
              <a:t>expands</a:t>
            </a:r>
            <a:r>
              <a:rPr lang="en-GB" sz="2100" dirty="0" smtClean="0"/>
              <a:t>. This </a:t>
            </a:r>
            <a:r>
              <a:rPr lang="en-GB" sz="2100" dirty="0" smtClean="0"/>
              <a:t>is just </a:t>
            </a:r>
            <a:r>
              <a:rPr lang="en-GB" sz="2100" dirty="0" smtClean="0"/>
              <a:t>like the balloon </a:t>
            </a:r>
            <a:r>
              <a:rPr lang="en-GB" sz="2100" dirty="0" smtClean="0"/>
              <a:t/>
            </a:r>
            <a:br>
              <a:rPr lang="en-GB" sz="2100" dirty="0" smtClean="0"/>
            </a:br>
            <a:r>
              <a:rPr lang="en-GB" sz="2100" dirty="0" smtClean="0"/>
              <a:t>universe image to </a:t>
            </a:r>
            <a:r>
              <a:rPr lang="en-GB" sz="2100" dirty="0" smtClean="0"/>
              <a:t>the right; the </a:t>
            </a:r>
            <a:r>
              <a:rPr lang="en-GB" sz="2100" dirty="0" smtClean="0"/>
              <a:t/>
            </a:r>
            <a:br>
              <a:rPr lang="en-GB" sz="2100" dirty="0" smtClean="0"/>
            </a:br>
            <a:r>
              <a:rPr lang="en-GB" sz="2100" dirty="0" smtClean="0"/>
              <a:t>distance between each </a:t>
            </a:r>
            <a:r>
              <a:rPr lang="en-GB" sz="2100" dirty="0" smtClean="0"/>
              <a:t>galaxy </a:t>
            </a:r>
            <a:r>
              <a:rPr lang="en-GB" sz="2100" dirty="0" smtClean="0"/>
              <a:t/>
            </a:r>
            <a:br>
              <a:rPr lang="en-GB" sz="2100" dirty="0" smtClean="0"/>
            </a:br>
            <a:r>
              <a:rPr lang="en-GB" sz="2100" dirty="0" smtClean="0"/>
              <a:t>increases </a:t>
            </a:r>
            <a:r>
              <a:rPr lang="en-GB" sz="2100" dirty="0" smtClean="0"/>
              <a:t>but the </a:t>
            </a:r>
            <a:r>
              <a:rPr lang="en-GB" sz="2100" dirty="0" smtClean="0"/>
              <a:t>balloon material </a:t>
            </a:r>
            <a:br>
              <a:rPr lang="en-GB" sz="2100" dirty="0" smtClean="0"/>
            </a:br>
            <a:r>
              <a:rPr lang="en-GB" sz="2100" dirty="0" smtClean="0"/>
              <a:t>itself also </a:t>
            </a:r>
            <a:r>
              <a:rPr lang="en-GB" sz="2100" dirty="0" smtClean="0"/>
              <a:t>expands as it inflates. </a:t>
            </a:r>
            <a:r>
              <a:rPr lang="en-GB" sz="2200" dirty="0" smtClean="0"/>
              <a:t>				</a:t>
            </a:r>
            <a:endParaRPr lang="en-GB" sz="2200" dirty="0"/>
          </a:p>
          <a:p>
            <a:pPr marL="0" indent="0">
              <a:buNone/>
            </a:pPr>
            <a:endParaRPr lang="en-US" sz="22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8064" y="3645024"/>
            <a:ext cx="3511716" cy="2263106"/>
          </a:xfrm>
          <a:prstGeom prst="rect">
            <a:avLst/>
          </a:prstGeom>
        </p:spPr>
      </p:pic>
      <p:sp>
        <p:nvSpPr>
          <p:cNvPr id="6" name="TextBox 5"/>
          <p:cNvSpPr txBox="1"/>
          <p:nvPr/>
        </p:nvSpPr>
        <p:spPr>
          <a:xfrm>
            <a:off x="7627391" y="5661909"/>
            <a:ext cx="1063112" cy="246221"/>
          </a:xfrm>
          <a:prstGeom prst="rect">
            <a:avLst/>
          </a:prstGeom>
          <a:noFill/>
        </p:spPr>
        <p:txBody>
          <a:bodyPr wrap="none" rtlCol="0">
            <a:spAutoFit/>
          </a:bodyPr>
          <a:lstStyle/>
          <a:p>
            <a:r>
              <a:rPr lang="en-US" sz="1000" i="1" dirty="0">
                <a:solidFill>
                  <a:schemeClr val="bg1"/>
                </a:solidFill>
                <a:latin typeface="+mn-lt"/>
              </a:rPr>
              <a:t>TAKE 27 LTD/SPL</a:t>
            </a:r>
            <a:endParaRPr lang="en-US" sz="1000" dirty="0">
              <a:solidFill>
                <a:schemeClr val="bg1"/>
              </a:solidFill>
              <a:latin typeface="+mn-lt"/>
            </a:endParaRPr>
          </a:p>
        </p:txBody>
      </p:sp>
    </p:spTree>
    <p:extLst>
      <p:ext uri="{BB962C8B-B14F-4D97-AF65-F5344CB8AC3E}">
        <p14:creationId xmlns:p14="http://schemas.microsoft.com/office/powerpoint/2010/main" val="4333882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Universal Expansion</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628650" y="1825625"/>
                <a:ext cx="7886700" cy="4555704"/>
              </a:xfrm>
            </p:spPr>
            <p:txBody>
              <a:bodyPr/>
              <a:lstStyle/>
              <a:p>
                <a:pPr marL="0" indent="0">
                  <a:buNone/>
                </a:pPr>
                <a:r>
                  <a:rPr lang="en-GB" sz="2600" dirty="0" smtClean="0"/>
                  <a:t>So we do not only have galaxies receding at a certain velocity .e.g. km/s. What we actually have is a recession velocity </a:t>
                </a:r>
                <a:r>
                  <a:rPr lang="en-GB" sz="2600" b="1" dirty="0" smtClean="0"/>
                  <a:t>per unit of space</a:t>
                </a:r>
                <a:r>
                  <a:rPr lang="en-GB" sz="2600" dirty="0" smtClean="0"/>
                  <a:t>; as all space is expanding. So the </a:t>
                </a:r>
                <a:r>
                  <a:rPr lang="en-GB" sz="2600" dirty="0" smtClean="0"/>
                  <a:t>units </a:t>
                </a:r>
                <a:r>
                  <a:rPr lang="en-GB" sz="2600" dirty="0" smtClean="0"/>
                  <a:t>for how fast galaxies are receding from us (and other galaxies</a:t>
                </a:r>
                <a:r>
                  <a:rPr lang="en-GB" sz="2600" dirty="0" smtClean="0"/>
                  <a:t>) has to take </a:t>
                </a:r>
                <a:r>
                  <a:rPr lang="en-GB" sz="2600" dirty="0" smtClean="0"/>
                  <a:t>this into account and known as</a:t>
                </a:r>
                <a:r>
                  <a:rPr lang="en-GB" sz="2600" dirty="0" smtClean="0"/>
                  <a:t> </a:t>
                </a:r>
                <a:r>
                  <a:rPr lang="en-GB" sz="2600" dirty="0" smtClean="0"/>
                  <a:t>the Hubble </a:t>
                </a:r>
                <a:r>
                  <a:rPr lang="en-GB" sz="2600" dirty="0" smtClean="0"/>
                  <a:t>Constant, </a:t>
                </a:r>
                <a:r>
                  <a:rPr lang="en-GB" sz="2600" dirty="0" smtClean="0"/>
                  <a:t>which has units of:</a:t>
                </a:r>
                <a:endParaRPr lang="en-GB" sz="2600" b="1" dirty="0"/>
              </a:p>
              <a:p>
                <a:pPr marL="0" indent="0">
                  <a:buNone/>
                </a:pPr>
                <a:r>
                  <a:rPr lang="en-GB" b="1" dirty="0"/>
                  <a:t>		 </a:t>
                </a:r>
                <a:r>
                  <a:rPr lang="en-GB" b="1" dirty="0" smtClean="0"/>
                  <a:t>          </a:t>
                </a:r>
                <a14:m>
                  <m:oMath xmlns:m="http://schemas.openxmlformats.org/officeDocument/2006/math">
                    <m:r>
                      <a:rPr lang="en-GB" b="1" i="1" smtClean="0">
                        <a:solidFill>
                          <a:schemeClr val="accent5">
                            <a:lumMod val="75000"/>
                          </a:schemeClr>
                        </a:solidFill>
                        <a:latin typeface="Cambria Math" panose="02040503050406030204" pitchFamily="18" charset="0"/>
                      </a:rPr>
                      <m:t>𝒌𝒎</m:t>
                    </m:r>
                    <m:sSup>
                      <m:sSupPr>
                        <m:ctrlPr>
                          <a:rPr lang="en-GB" b="1" i="1" smtClean="0">
                            <a:solidFill>
                              <a:schemeClr val="accent5">
                                <a:lumMod val="75000"/>
                              </a:schemeClr>
                            </a:solidFill>
                            <a:latin typeface="Cambria Math" panose="02040503050406030204" pitchFamily="18" charset="0"/>
                          </a:rPr>
                        </m:ctrlPr>
                      </m:sSupPr>
                      <m:e>
                        <m:r>
                          <a:rPr lang="en-GB" b="1" i="1" smtClean="0">
                            <a:solidFill>
                              <a:schemeClr val="accent5">
                                <a:lumMod val="75000"/>
                              </a:schemeClr>
                            </a:solidFill>
                            <a:latin typeface="Cambria Math" panose="02040503050406030204" pitchFamily="18" charset="0"/>
                          </a:rPr>
                          <m:t>𝒔</m:t>
                        </m:r>
                      </m:e>
                      <m:sup>
                        <m:r>
                          <a:rPr lang="en-GB" b="1" i="1" smtClean="0">
                            <a:solidFill>
                              <a:schemeClr val="accent5">
                                <a:lumMod val="75000"/>
                              </a:schemeClr>
                            </a:solidFill>
                            <a:latin typeface="Cambria Math" panose="02040503050406030204" pitchFamily="18" charset="0"/>
                          </a:rPr>
                          <m:t>−</m:t>
                        </m:r>
                        <m:r>
                          <a:rPr lang="en-GB" b="1" i="1" smtClean="0">
                            <a:solidFill>
                              <a:schemeClr val="accent5">
                                <a:lumMod val="75000"/>
                              </a:schemeClr>
                            </a:solidFill>
                            <a:latin typeface="Cambria Math" panose="02040503050406030204" pitchFamily="18" charset="0"/>
                          </a:rPr>
                          <m:t>𝟏</m:t>
                        </m:r>
                      </m:sup>
                    </m:sSup>
                    <m:r>
                      <a:rPr lang="en-GB" b="1" i="1" smtClean="0">
                        <a:solidFill>
                          <a:schemeClr val="accent6">
                            <a:lumMod val="75000"/>
                          </a:schemeClr>
                        </a:solidFill>
                        <a:latin typeface="Cambria Math" panose="02040503050406030204" pitchFamily="18" charset="0"/>
                      </a:rPr>
                      <m:t>𝑴𝒑</m:t>
                    </m:r>
                    <m:sSup>
                      <m:sSupPr>
                        <m:ctrlPr>
                          <a:rPr lang="en-GB" b="1" i="1" smtClean="0">
                            <a:solidFill>
                              <a:schemeClr val="accent6">
                                <a:lumMod val="75000"/>
                              </a:schemeClr>
                            </a:solidFill>
                            <a:latin typeface="Cambria Math" panose="02040503050406030204" pitchFamily="18" charset="0"/>
                          </a:rPr>
                        </m:ctrlPr>
                      </m:sSupPr>
                      <m:e>
                        <m:r>
                          <a:rPr lang="en-GB" b="1" i="1" smtClean="0">
                            <a:solidFill>
                              <a:schemeClr val="accent6">
                                <a:lumMod val="75000"/>
                              </a:schemeClr>
                            </a:solidFill>
                            <a:latin typeface="Cambria Math" panose="02040503050406030204" pitchFamily="18" charset="0"/>
                          </a:rPr>
                          <m:t>𝒄</m:t>
                        </m:r>
                      </m:e>
                      <m:sup>
                        <m:r>
                          <a:rPr lang="en-GB" b="1" i="1" smtClean="0">
                            <a:solidFill>
                              <a:schemeClr val="accent6">
                                <a:lumMod val="75000"/>
                              </a:schemeClr>
                            </a:solidFill>
                            <a:latin typeface="Cambria Math" panose="02040503050406030204" pitchFamily="18" charset="0"/>
                          </a:rPr>
                          <m:t>−</m:t>
                        </m:r>
                        <m:r>
                          <a:rPr lang="en-GB" b="1" i="1" smtClean="0">
                            <a:solidFill>
                              <a:schemeClr val="accent6">
                                <a:lumMod val="75000"/>
                              </a:schemeClr>
                            </a:solidFill>
                            <a:latin typeface="Cambria Math" panose="02040503050406030204" pitchFamily="18" charset="0"/>
                          </a:rPr>
                          <m:t>𝟏</m:t>
                        </m:r>
                      </m:sup>
                    </m:sSup>
                  </m:oMath>
                </a14:m>
                <a:endParaRPr lang="en-US" b="1" dirty="0" smtClean="0"/>
              </a:p>
              <a:p>
                <a:pPr marL="0" indent="0">
                  <a:buNone/>
                </a:pPr>
                <a:endParaRPr lang="en-GB" b="1" dirty="0"/>
              </a:p>
              <a:p>
                <a:pPr marL="0" indent="0">
                  <a:buNone/>
                </a:pPr>
                <a:r>
                  <a:rPr lang="en-GB" sz="2600" dirty="0" smtClean="0"/>
                  <a:t>Hence why the further a galaxy is away from us, the faster it is receding from us. </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628650" y="1825625"/>
                <a:ext cx="7886700" cy="4555704"/>
              </a:xfrm>
              <a:blipFill>
                <a:blip r:embed="rId2"/>
                <a:stretch>
                  <a:fillRect l="-1391" t="-2005"/>
                </a:stretch>
              </a:blipFill>
            </p:spPr>
            <p:txBody>
              <a:bodyPr/>
              <a:lstStyle/>
              <a:p>
                <a:r>
                  <a:rPr lang="en-US">
                    <a:noFill/>
                  </a:rPr>
                  <a:t> </a:t>
                </a:r>
              </a:p>
            </p:txBody>
          </p:sp>
        </mc:Fallback>
      </mc:AlternateContent>
      <p:sp>
        <p:nvSpPr>
          <p:cNvPr id="4" name="TextBox 3"/>
          <p:cNvSpPr txBox="1"/>
          <p:nvPr/>
        </p:nvSpPr>
        <p:spPr>
          <a:xfrm>
            <a:off x="2483768" y="4725144"/>
            <a:ext cx="3781933" cy="369332"/>
          </a:xfrm>
          <a:prstGeom prst="rect">
            <a:avLst/>
          </a:prstGeom>
          <a:noFill/>
        </p:spPr>
        <p:txBody>
          <a:bodyPr wrap="none" rtlCol="0">
            <a:spAutoFit/>
          </a:bodyPr>
          <a:lstStyle/>
          <a:p>
            <a:r>
              <a:rPr lang="en-GB" dirty="0" smtClean="0">
                <a:solidFill>
                  <a:schemeClr val="accent1">
                    <a:lumMod val="75000"/>
                  </a:schemeClr>
                </a:solidFill>
              </a:rPr>
              <a:t>Recession velocity      </a:t>
            </a:r>
            <a:r>
              <a:rPr lang="en-GB" dirty="0" smtClean="0">
                <a:solidFill>
                  <a:schemeClr val="accent6">
                    <a:lumMod val="75000"/>
                  </a:schemeClr>
                </a:solidFill>
              </a:rPr>
              <a:t>per unit of space</a:t>
            </a:r>
            <a:endParaRPr lang="en-US" dirty="0">
              <a:solidFill>
                <a:schemeClr val="accent6">
                  <a:lumMod val="75000"/>
                </a:schemeClr>
              </a:solidFill>
            </a:endParaRPr>
          </a:p>
        </p:txBody>
      </p:sp>
    </p:spTree>
    <p:extLst>
      <p:ext uri="{BB962C8B-B14F-4D97-AF65-F5344CB8AC3E}">
        <p14:creationId xmlns:p14="http://schemas.microsoft.com/office/powerpoint/2010/main" val="18666215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Exercise	</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GB" dirty="0" smtClean="0"/>
                  <a:t>Given the data provided work out the Hubble constant, the </a:t>
                </a:r>
                <a:r>
                  <a:rPr lang="en-GB" b="1" dirty="0" smtClean="0"/>
                  <a:t>gradient</a:t>
                </a:r>
                <a:r>
                  <a:rPr lang="en-GB" dirty="0" smtClean="0"/>
                  <a:t> of the graph:</a:t>
                </a:r>
              </a:p>
              <a:p>
                <a:endParaRPr lang="en-GB" dirty="0" smtClean="0"/>
              </a:p>
              <a:p>
                <a:r>
                  <a:rPr lang="en-GB" dirty="0" smtClean="0"/>
                  <a:t>Recession velocity Vs Distance</a:t>
                </a:r>
              </a:p>
              <a:p>
                <a:pPr marL="0" indent="0">
                  <a:buNone/>
                </a:pPr>
                <a:endParaRPr lang="en-GB" b="0" i="1" dirty="0" smtClean="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𝑦</m:t>
                      </m:r>
                      <m:r>
                        <a:rPr lang="en-GB" b="0" i="1" smtClean="0">
                          <a:latin typeface="Cambria Math" panose="02040503050406030204" pitchFamily="18" charset="0"/>
                        </a:rPr>
                        <m:t>=</m:t>
                      </m:r>
                      <m:r>
                        <a:rPr lang="en-GB" b="0" i="1" smtClean="0">
                          <a:latin typeface="Cambria Math" panose="02040503050406030204" pitchFamily="18" charset="0"/>
                        </a:rPr>
                        <m:t>𝑚𝑥</m:t>
                      </m:r>
                      <m:r>
                        <a:rPr lang="en-GB" b="0" i="1" smtClean="0">
                          <a:latin typeface="Cambria Math" panose="02040503050406030204" pitchFamily="18" charset="0"/>
                        </a:rPr>
                        <m:t>+</m:t>
                      </m:r>
                      <m:r>
                        <a:rPr lang="en-GB" b="0" i="1" smtClean="0">
                          <a:latin typeface="Cambria Math" panose="02040503050406030204" pitchFamily="18" charset="0"/>
                        </a:rPr>
                        <m:t>𝑐</m:t>
                      </m:r>
                    </m:oMath>
                  </m:oMathPara>
                </a14:m>
                <a:endParaRPr lang="en-GB" dirty="0" smtClean="0"/>
              </a:p>
              <a:p>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391" t="-2241"/>
                </a:stretch>
              </a:blipFill>
            </p:spPr>
            <p:txBody>
              <a:bodyPr/>
              <a:lstStyle/>
              <a:p>
                <a:r>
                  <a:rPr lang="en-GB">
                    <a:noFill/>
                  </a:rPr>
                  <a:t> </a:t>
                </a:r>
              </a:p>
            </p:txBody>
          </p:sp>
        </mc:Fallback>
      </mc:AlternateContent>
    </p:spTree>
    <p:extLst>
      <p:ext uri="{BB962C8B-B14F-4D97-AF65-F5344CB8AC3E}">
        <p14:creationId xmlns:p14="http://schemas.microsoft.com/office/powerpoint/2010/main" val="39254971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Helpful Equations:</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28650" y="1484784"/>
                <a:ext cx="7886700" cy="4680521"/>
              </a:xfrm>
            </p:spPr>
            <p:txBody>
              <a:bodyPr/>
              <a:lstStyle/>
              <a:p>
                <a:pPr marL="0" indent="0">
                  <a:lnSpc>
                    <a:spcPct val="150000"/>
                  </a:lnSpc>
                  <a:buNone/>
                </a:pPr>
                <a:r>
                  <a:rPr lang="en-GB" sz="2200" dirty="0" smtClean="0"/>
                  <a:t>Hubble’s Law states:</a:t>
                </a:r>
                <a14:m>
                  <m:oMath xmlns:m="http://schemas.openxmlformats.org/officeDocument/2006/math">
                    <m:r>
                      <a:rPr lang="en-GB" sz="2200">
                        <a:latin typeface="Cambria Math" panose="02040503050406030204" pitchFamily="18" charset="0"/>
                      </a:rPr>
                      <m:t>      </m:t>
                    </m:r>
                    <m:r>
                      <a:rPr lang="en-GB" sz="2200" i="1">
                        <a:latin typeface="Cambria Math" panose="02040503050406030204" pitchFamily="18" charset="0"/>
                      </a:rPr>
                      <m:t>𝑣</m:t>
                    </m:r>
                    <m:r>
                      <a:rPr lang="en-GB" sz="2200" i="1">
                        <a:latin typeface="Cambria Math" panose="02040503050406030204" pitchFamily="18" charset="0"/>
                      </a:rPr>
                      <m:t>=</m:t>
                    </m:r>
                    <m:sSub>
                      <m:sSubPr>
                        <m:ctrlPr>
                          <a:rPr lang="en-GB" sz="2200" i="1">
                            <a:latin typeface="Cambria Math" panose="02040503050406030204" pitchFamily="18" charset="0"/>
                          </a:rPr>
                        </m:ctrlPr>
                      </m:sSubPr>
                      <m:e>
                        <m:r>
                          <a:rPr lang="en-GB" sz="2200" i="1">
                            <a:latin typeface="Cambria Math" panose="02040503050406030204" pitchFamily="18" charset="0"/>
                          </a:rPr>
                          <m:t>𝐻</m:t>
                        </m:r>
                      </m:e>
                      <m:sub>
                        <m:r>
                          <a:rPr lang="en-GB" sz="2200" i="1">
                            <a:latin typeface="Cambria Math" panose="02040503050406030204" pitchFamily="18" charset="0"/>
                          </a:rPr>
                          <m:t>0</m:t>
                        </m:r>
                      </m:sub>
                    </m:sSub>
                    <m:r>
                      <a:rPr lang="en-GB" sz="2200" i="1">
                        <a:latin typeface="Cambria Math" panose="02040503050406030204" pitchFamily="18" charset="0"/>
                        <a:ea typeface="Cambria Math" panose="02040503050406030204" pitchFamily="18" charset="0"/>
                      </a:rPr>
                      <m:t>×</m:t>
                    </m:r>
                    <m:r>
                      <a:rPr lang="en-GB" sz="2200" i="1">
                        <a:latin typeface="Cambria Math" panose="02040503050406030204" pitchFamily="18" charset="0"/>
                        <a:ea typeface="Cambria Math" panose="02040503050406030204" pitchFamily="18" charset="0"/>
                      </a:rPr>
                      <m:t>𝑑</m:t>
                    </m:r>
                  </m:oMath>
                </a14:m>
                <a:endParaRPr lang="en-GB" sz="2200" dirty="0"/>
              </a:p>
              <a:p>
                <a:pPr marL="0" indent="0">
                  <a:spcBef>
                    <a:spcPts val="0"/>
                  </a:spcBef>
                  <a:buNone/>
                </a:pPr>
                <a:r>
                  <a:rPr lang="en-GB" sz="1600" dirty="0"/>
                  <a:t>Where</a:t>
                </a:r>
                <a:r>
                  <a:rPr lang="en-GB" sz="1600" dirty="0" smtClean="0"/>
                  <a:t>, </a:t>
                </a:r>
                <a:endParaRPr lang="en-GB" sz="1600" i="1" dirty="0" smtClean="0">
                  <a:latin typeface="Cambria Math" panose="02040503050406030204" pitchFamily="18" charset="0"/>
                </a:endParaRPr>
              </a:p>
              <a:p>
                <a:pPr marL="0" indent="0">
                  <a:spcBef>
                    <a:spcPts val="0"/>
                  </a:spcBef>
                  <a:buNone/>
                </a:pPr>
                <a14:m>
                  <m:oMath xmlns:m="http://schemas.openxmlformats.org/officeDocument/2006/math">
                    <m:r>
                      <a:rPr lang="en-GB" sz="1600" i="1">
                        <a:latin typeface="Cambria Math" panose="02040503050406030204" pitchFamily="18" charset="0"/>
                      </a:rPr>
                      <m:t>𝑣</m:t>
                    </m:r>
                    <m:r>
                      <a:rPr lang="en-GB" sz="1600" b="0" i="0" smtClean="0">
                        <a:latin typeface="Cambria Math" panose="02040503050406030204" pitchFamily="18" charset="0"/>
                      </a:rPr>
                      <m:t>=</m:t>
                    </m:r>
                  </m:oMath>
                </a14:m>
                <a:r>
                  <a:rPr lang="en-GB" sz="1600" dirty="0" smtClean="0"/>
                  <a:t> </a:t>
                </a:r>
                <a:r>
                  <a:rPr lang="en-GB" sz="1600" dirty="0"/>
                  <a:t>recession velocity (</a:t>
                </a:r>
                <a:r>
                  <a:rPr lang="en-GB" sz="1600" dirty="0" smtClean="0"/>
                  <a:t>km/s or kms</a:t>
                </a:r>
                <a:r>
                  <a:rPr lang="en-GB" sz="1600" baseline="30000" dirty="0" smtClean="0"/>
                  <a:t>-1</a:t>
                </a:r>
                <a:r>
                  <a:rPr lang="en-GB" sz="1600" dirty="0" smtClean="0"/>
                  <a:t>), </a:t>
                </a:r>
                <a:endParaRPr lang="en-GB" sz="1600" i="1" dirty="0" smtClean="0">
                  <a:latin typeface="Cambria Math" panose="02040503050406030204" pitchFamily="18" charset="0"/>
                </a:endParaRPr>
              </a:p>
              <a:p>
                <a:pPr marL="0" indent="0">
                  <a:spcBef>
                    <a:spcPts val="0"/>
                  </a:spcBef>
                  <a:buNone/>
                </a:pPr>
                <a14:m>
                  <m:oMath xmlns:m="http://schemas.openxmlformats.org/officeDocument/2006/math">
                    <m:r>
                      <a:rPr lang="en-GB" sz="1600" i="1">
                        <a:latin typeface="Cambria Math" panose="02040503050406030204" pitchFamily="18" charset="0"/>
                      </a:rPr>
                      <m:t>𝑑</m:t>
                    </m:r>
                    <m:r>
                      <a:rPr lang="en-GB" sz="1600" b="0" i="0" smtClean="0">
                        <a:latin typeface="Cambria Math" panose="02040503050406030204" pitchFamily="18" charset="0"/>
                      </a:rPr>
                      <m:t>=</m:t>
                    </m:r>
                  </m:oMath>
                </a14:m>
                <a:r>
                  <a:rPr lang="en-GB" sz="1600" dirty="0" smtClean="0"/>
                  <a:t> </a:t>
                </a:r>
                <a:r>
                  <a:rPr lang="en-GB" sz="1600" dirty="0"/>
                  <a:t>distance to the galaxy (</a:t>
                </a:r>
                <a:r>
                  <a:rPr lang="en-GB" sz="1600" dirty="0" err="1"/>
                  <a:t>Mpc</a:t>
                </a:r>
                <a:r>
                  <a:rPr lang="en-GB" sz="1600" dirty="0" smtClean="0"/>
                  <a:t>) and</a:t>
                </a:r>
              </a:p>
              <a:p>
                <a:pPr marL="0" indent="0">
                  <a:spcBef>
                    <a:spcPts val="0"/>
                  </a:spcBef>
                  <a:buNone/>
                </a:pPr>
                <a14:m>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0</m:t>
                        </m:r>
                      </m:sub>
                    </m:sSub>
                    <m:r>
                      <a:rPr lang="en-GB" sz="1600" b="0" i="1" smtClean="0">
                        <a:latin typeface="Cambria Math" panose="02040503050406030204" pitchFamily="18" charset="0"/>
                      </a:rPr>
                      <m:t>=</m:t>
                    </m:r>
                  </m:oMath>
                </a14:m>
                <a:r>
                  <a:rPr lang="en-GB" sz="1600" dirty="0" smtClean="0"/>
                  <a:t> the Hubble Constant (km/s/</a:t>
                </a:r>
                <a:r>
                  <a:rPr lang="en-GB" sz="1600" dirty="0" err="1" smtClean="0"/>
                  <a:t>Mpc</a:t>
                </a:r>
                <a:r>
                  <a:rPr lang="en-GB" sz="1600" dirty="0" smtClean="0"/>
                  <a:t> or kms</a:t>
                </a:r>
                <a:r>
                  <a:rPr lang="en-GB" sz="1600" baseline="30000" dirty="0" smtClean="0"/>
                  <a:t>-1</a:t>
                </a:r>
                <a:r>
                  <a:rPr lang="en-GB" sz="1600" dirty="0" smtClean="0"/>
                  <a:t>Mpc</a:t>
                </a:r>
                <a:r>
                  <a:rPr lang="en-GB" sz="1600" baseline="30000" dirty="0" smtClean="0"/>
                  <a:t>-1</a:t>
                </a:r>
                <a:r>
                  <a:rPr lang="en-GB" sz="1600" dirty="0" smtClean="0"/>
                  <a:t>) – this is the gradient of your graph</a:t>
                </a:r>
                <a:endParaRPr lang="en-GB" sz="1600" dirty="0"/>
              </a:p>
              <a:p>
                <a:pPr marL="0" indent="0">
                  <a:lnSpc>
                    <a:spcPct val="150000"/>
                  </a:lnSpc>
                  <a:buNone/>
                </a:pPr>
                <a:r>
                  <a:rPr lang="en-GB" sz="2200" dirty="0" smtClean="0"/>
                  <a:t>Recession velocity: </a:t>
                </a:r>
                <a14:m>
                  <m:oMath xmlns:m="http://schemas.openxmlformats.org/officeDocument/2006/math">
                    <m:r>
                      <a:rPr lang="en-GB" sz="2200" b="0" i="1" smtClean="0">
                        <a:latin typeface="Cambria Math" panose="02040503050406030204" pitchFamily="18" charset="0"/>
                      </a:rPr>
                      <m:t>𝑣</m:t>
                    </m:r>
                    <m:r>
                      <a:rPr lang="en-GB" sz="2200" b="0" i="1" smtClean="0">
                        <a:latin typeface="Cambria Math" panose="02040503050406030204" pitchFamily="18" charset="0"/>
                      </a:rPr>
                      <m:t>=</m:t>
                    </m:r>
                    <m:r>
                      <a:rPr lang="en-GB" sz="2200" b="0" i="1" smtClean="0">
                        <a:latin typeface="Cambria Math" panose="02040503050406030204" pitchFamily="18" charset="0"/>
                      </a:rPr>
                      <m:t>𝑐</m:t>
                    </m:r>
                    <m:r>
                      <a:rPr lang="en-GB" sz="2200" b="0" i="1" smtClean="0">
                        <a:latin typeface="Cambria Math" panose="02040503050406030204" pitchFamily="18" charset="0"/>
                        <a:ea typeface="Cambria Math" panose="02040503050406030204" pitchFamily="18" charset="0"/>
                      </a:rPr>
                      <m:t>×</m:t>
                    </m:r>
                    <m:r>
                      <a:rPr lang="en-GB" sz="2200" b="0" i="1" smtClean="0">
                        <a:latin typeface="Cambria Math" panose="02040503050406030204" pitchFamily="18" charset="0"/>
                        <a:ea typeface="Cambria Math" panose="02040503050406030204" pitchFamily="18" charset="0"/>
                      </a:rPr>
                      <m:t>𝑧</m:t>
                    </m:r>
                  </m:oMath>
                </a14:m>
                <a:endParaRPr lang="en-GB" sz="2200" dirty="0" smtClean="0"/>
              </a:p>
              <a:p>
                <a:pPr marL="0" indent="0">
                  <a:spcBef>
                    <a:spcPts val="0"/>
                  </a:spcBef>
                  <a:buNone/>
                </a:pPr>
                <a:r>
                  <a:rPr lang="en-GB" sz="1600" dirty="0" smtClean="0"/>
                  <a:t>Where,</a:t>
                </a:r>
              </a:p>
              <a:p>
                <a:pPr marL="0" indent="0">
                  <a:spcBef>
                    <a:spcPts val="0"/>
                  </a:spcBef>
                  <a:buNone/>
                </a:pPr>
                <a14:m>
                  <m:oMath xmlns:m="http://schemas.openxmlformats.org/officeDocument/2006/math">
                    <m:r>
                      <a:rPr lang="en-GB" sz="1600" b="0" i="1" smtClean="0">
                        <a:latin typeface="Cambria Math" panose="02040503050406030204" pitchFamily="18" charset="0"/>
                      </a:rPr>
                      <m:t>𝑐</m:t>
                    </m:r>
                    <m:r>
                      <a:rPr lang="en-GB" sz="1600" b="0" i="1" smtClean="0">
                        <a:latin typeface="Cambria Math" panose="02040503050406030204" pitchFamily="18" charset="0"/>
                      </a:rPr>
                      <m:t>=</m:t>
                    </m:r>
                  </m:oMath>
                </a14:m>
                <a:r>
                  <a:rPr lang="en-GB" sz="1600" dirty="0" smtClean="0"/>
                  <a:t>speed of light (300,000km/s or </a:t>
                </a:r>
                <a14:m>
                  <m:oMath xmlns:m="http://schemas.openxmlformats.org/officeDocument/2006/math">
                    <m:sSup>
                      <m:sSupPr>
                        <m:ctrlPr>
                          <a:rPr lang="en-GB" sz="1600" i="1" smtClean="0">
                            <a:latin typeface="Cambria Math" panose="02040503050406030204" pitchFamily="18" charset="0"/>
                          </a:rPr>
                        </m:ctrlPr>
                      </m:sSupPr>
                      <m:e>
                        <m:r>
                          <a:rPr lang="en-GB" sz="1600" b="0" i="1" smtClean="0">
                            <a:latin typeface="Cambria Math" panose="02040503050406030204" pitchFamily="18" charset="0"/>
                          </a:rPr>
                          <m:t>3</m:t>
                        </m:r>
                        <m:r>
                          <a:rPr lang="en-GB" sz="1600" b="0" i="1" smtClean="0">
                            <a:latin typeface="Cambria Math" panose="02040503050406030204" pitchFamily="18" charset="0"/>
                            <a:ea typeface="Cambria Math" panose="02040503050406030204" pitchFamily="18" charset="0"/>
                          </a:rPr>
                          <m:t>×10</m:t>
                        </m:r>
                      </m:e>
                      <m:sup>
                        <m:r>
                          <a:rPr lang="en-GB" sz="1600" b="0" i="1" smtClean="0">
                            <a:latin typeface="Cambria Math" panose="02040503050406030204" pitchFamily="18" charset="0"/>
                          </a:rPr>
                          <m:t>5</m:t>
                        </m:r>
                      </m:sup>
                    </m:sSup>
                    <m:r>
                      <a:rPr lang="en-GB" sz="1600" b="0" i="1" smtClean="0">
                        <a:latin typeface="Cambria Math" panose="02040503050406030204" pitchFamily="18" charset="0"/>
                      </a:rPr>
                      <m:t>𝑘</m:t>
                    </m:r>
                    <m:sSup>
                      <m:sSupPr>
                        <m:ctrlPr>
                          <a:rPr lang="en-GB" sz="1600" i="1" smtClean="0">
                            <a:latin typeface="Cambria Math" panose="02040503050406030204" pitchFamily="18" charset="0"/>
                          </a:rPr>
                        </m:ctrlPr>
                      </m:sSupPr>
                      <m:e>
                        <m:r>
                          <a:rPr lang="en-GB" sz="1600" b="0" i="1" smtClean="0">
                            <a:latin typeface="Cambria Math" panose="02040503050406030204" pitchFamily="18" charset="0"/>
                          </a:rPr>
                          <m:t>𝑚𝑠</m:t>
                        </m:r>
                      </m:e>
                      <m:sup>
                        <m:r>
                          <a:rPr lang="en-GB" sz="1600" b="0" i="1" smtClean="0">
                            <a:latin typeface="Cambria Math" panose="02040503050406030204" pitchFamily="18" charset="0"/>
                          </a:rPr>
                          <m:t>−1</m:t>
                        </m:r>
                      </m:sup>
                    </m:sSup>
                  </m:oMath>
                </a14:m>
                <a:r>
                  <a:rPr lang="en-GB" sz="1600" dirty="0" smtClean="0"/>
                  <a:t>)</a:t>
                </a:r>
              </a:p>
              <a:p>
                <a:pPr marL="0" indent="0">
                  <a:spcBef>
                    <a:spcPts val="0"/>
                  </a:spcBef>
                  <a:buNone/>
                </a:pPr>
                <a14:m>
                  <m:oMath xmlns:m="http://schemas.openxmlformats.org/officeDocument/2006/math">
                    <m:r>
                      <a:rPr lang="en-GB" sz="1600" b="0" i="1" smtClean="0">
                        <a:latin typeface="Cambria Math" panose="02040503050406030204" pitchFamily="18" charset="0"/>
                      </a:rPr>
                      <m:t>𝑧</m:t>
                    </m:r>
                    <m:r>
                      <a:rPr lang="en-GB" sz="1600" b="0" i="1" smtClean="0">
                        <a:latin typeface="Cambria Math" panose="02040503050406030204" pitchFamily="18" charset="0"/>
                      </a:rPr>
                      <m:t>= </m:t>
                    </m:r>
                  </m:oMath>
                </a14:m>
                <a:r>
                  <a:rPr lang="en-GB" sz="1600" dirty="0" smtClean="0"/>
                  <a:t>redshift</a:t>
                </a:r>
              </a:p>
              <a:p>
                <a:pPr marL="0" indent="0">
                  <a:buNone/>
                </a:pPr>
                <a:r>
                  <a:rPr lang="en-GB" sz="2200" dirty="0" smtClean="0"/>
                  <a:t>Redshift: </a:t>
                </a:r>
                <a14:m>
                  <m:oMath xmlns:m="http://schemas.openxmlformats.org/officeDocument/2006/math">
                    <m:r>
                      <a:rPr lang="en-GB" sz="2200" b="0" i="1" smtClean="0">
                        <a:latin typeface="Cambria Math" panose="02040503050406030204" pitchFamily="18" charset="0"/>
                      </a:rPr>
                      <m:t>𝑧</m:t>
                    </m:r>
                    <m:r>
                      <a:rPr lang="en-GB" sz="2200" b="0" i="1" smtClean="0">
                        <a:latin typeface="Cambria Math" panose="02040503050406030204" pitchFamily="18" charset="0"/>
                      </a:rPr>
                      <m:t>=</m:t>
                    </m:r>
                    <m:f>
                      <m:fPr>
                        <m:ctrlPr>
                          <a:rPr lang="en-GB" sz="2200" b="0" i="1" smtClean="0">
                            <a:latin typeface="Cambria Math" panose="02040503050406030204" pitchFamily="18" charset="0"/>
                          </a:rPr>
                        </m:ctrlPr>
                      </m:fPr>
                      <m:num>
                        <m:sSub>
                          <m:sSubPr>
                            <m:ctrlPr>
                              <a:rPr lang="en-GB" sz="2200" b="0" i="1" smtClean="0">
                                <a:latin typeface="Cambria Math" panose="02040503050406030204" pitchFamily="18" charset="0"/>
                              </a:rPr>
                            </m:ctrlPr>
                          </m:sSubPr>
                          <m:e>
                            <m:r>
                              <m:rPr>
                                <m:sty m:val="p"/>
                              </m:rPr>
                              <a:rPr lang="el-GR" sz="2200" b="0" i="1" smtClean="0">
                                <a:latin typeface="Cambria Math" panose="02040503050406030204" pitchFamily="18" charset="0"/>
                              </a:rPr>
                              <m:t>λ</m:t>
                            </m:r>
                          </m:e>
                          <m:sub>
                            <m:r>
                              <a:rPr lang="en-GB" sz="2200" b="0" i="1" smtClean="0">
                                <a:latin typeface="Cambria Math" panose="02040503050406030204" pitchFamily="18" charset="0"/>
                              </a:rPr>
                              <m:t>𝑜</m:t>
                            </m:r>
                          </m:sub>
                        </m:sSub>
                      </m:num>
                      <m:den>
                        <m:sSub>
                          <m:sSubPr>
                            <m:ctrlPr>
                              <a:rPr lang="en-GB" sz="2200" b="0" i="1" smtClean="0">
                                <a:latin typeface="Cambria Math" panose="02040503050406030204" pitchFamily="18" charset="0"/>
                              </a:rPr>
                            </m:ctrlPr>
                          </m:sSubPr>
                          <m:e>
                            <m:r>
                              <m:rPr>
                                <m:sty m:val="p"/>
                              </m:rPr>
                              <a:rPr lang="el-GR" sz="2200" i="1">
                                <a:latin typeface="Cambria Math" panose="02040503050406030204" pitchFamily="18" charset="0"/>
                              </a:rPr>
                              <m:t>λ</m:t>
                            </m:r>
                          </m:e>
                          <m:sub>
                            <m:r>
                              <a:rPr lang="en-GB" sz="2200" b="0" i="1" smtClean="0">
                                <a:latin typeface="Cambria Math" panose="02040503050406030204" pitchFamily="18" charset="0"/>
                              </a:rPr>
                              <m:t>𝑒</m:t>
                            </m:r>
                          </m:sub>
                        </m:sSub>
                      </m:den>
                    </m:f>
                    <m:r>
                      <a:rPr lang="en-GB" sz="2200" b="0" i="1" smtClean="0">
                        <a:latin typeface="Cambria Math" panose="02040503050406030204" pitchFamily="18" charset="0"/>
                      </a:rPr>
                      <m:t>−1</m:t>
                    </m:r>
                  </m:oMath>
                </a14:m>
                <a:endParaRPr lang="en-GB" sz="2200" dirty="0" smtClean="0"/>
              </a:p>
              <a:p>
                <a:pPr marL="0" indent="0">
                  <a:spcBef>
                    <a:spcPts val="0"/>
                  </a:spcBef>
                  <a:buNone/>
                </a:pPr>
                <a:r>
                  <a:rPr lang="en-GB" sz="1600" dirty="0" smtClean="0"/>
                  <a:t>Where,</a:t>
                </a:r>
              </a:p>
              <a:p>
                <a:pPr marL="0" indent="0">
                  <a:spcBef>
                    <a:spcPts val="0"/>
                  </a:spcBef>
                  <a:buNone/>
                </a:pPr>
                <a14:m>
                  <m:oMath xmlns:m="http://schemas.openxmlformats.org/officeDocument/2006/math">
                    <m:sSub>
                      <m:sSubPr>
                        <m:ctrlPr>
                          <a:rPr lang="en-GB" sz="1600" i="1">
                            <a:latin typeface="Cambria Math" panose="02040503050406030204" pitchFamily="18" charset="0"/>
                          </a:rPr>
                        </m:ctrlPr>
                      </m:sSubPr>
                      <m:e>
                        <m:r>
                          <m:rPr>
                            <m:sty m:val="p"/>
                          </m:rPr>
                          <a:rPr lang="el-GR" sz="1600" i="1">
                            <a:latin typeface="Cambria Math" panose="02040503050406030204" pitchFamily="18" charset="0"/>
                          </a:rPr>
                          <m:t>λ</m:t>
                        </m:r>
                      </m:e>
                      <m:sub>
                        <m:r>
                          <a:rPr lang="en-GB" sz="1600" i="1">
                            <a:latin typeface="Cambria Math" panose="02040503050406030204" pitchFamily="18" charset="0"/>
                          </a:rPr>
                          <m:t>𝑜</m:t>
                        </m:r>
                      </m:sub>
                    </m:sSub>
                    <m:r>
                      <a:rPr lang="en-GB" sz="1600" b="0" i="1" smtClean="0">
                        <a:latin typeface="Cambria Math" panose="02040503050406030204" pitchFamily="18" charset="0"/>
                      </a:rPr>
                      <m:t>=</m:t>
                    </m:r>
                  </m:oMath>
                </a14:m>
                <a:r>
                  <a:rPr lang="en-GB" sz="1600" dirty="0" smtClean="0"/>
                  <a:t> observed wavelength</a:t>
                </a:r>
              </a:p>
              <a:p>
                <a:pPr marL="0" indent="0">
                  <a:spcBef>
                    <a:spcPts val="0"/>
                  </a:spcBef>
                  <a:buNone/>
                </a:pPr>
                <a14:m>
                  <m:oMath xmlns:m="http://schemas.openxmlformats.org/officeDocument/2006/math">
                    <m:sSub>
                      <m:sSubPr>
                        <m:ctrlPr>
                          <a:rPr lang="en-GB" sz="1600" i="1" smtClean="0">
                            <a:latin typeface="Cambria Math" panose="02040503050406030204" pitchFamily="18" charset="0"/>
                          </a:rPr>
                        </m:ctrlPr>
                      </m:sSubPr>
                      <m:e>
                        <m:r>
                          <m:rPr>
                            <m:sty m:val="p"/>
                          </m:rPr>
                          <a:rPr lang="el-GR" sz="1600" i="1" smtClean="0">
                            <a:latin typeface="Cambria Math" panose="02040503050406030204" pitchFamily="18" charset="0"/>
                          </a:rPr>
                          <m:t>λ</m:t>
                        </m:r>
                      </m:e>
                      <m:sub>
                        <m:r>
                          <a:rPr lang="en-GB" sz="1600" b="0" i="1" smtClean="0">
                            <a:latin typeface="Cambria Math" panose="02040503050406030204" pitchFamily="18" charset="0"/>
                          </a:rPr>
                          <m:t>𝑒</m:t>
                        </m:r>
                      </m:sub>
                    </m:sSub>
                    <m:r>
                      <a:rPr lang="en-GB" sz="1600" b="0" i="1" smtClean="0">
                        <a:latin typeface="Cambria Math" panose="02040503050406030204" pitchFamily="18" charset="0"/>
                      </a:rPr>
                      <m:t>= </m:t>
                    </m:r>
                  </m:oMath>
                </a14:m>
                <a:r>
                  <a:rPr lang="en-GB" sz="1600" dirty="0" smtClean="0"/>
                  <a:t>emission wavelength</a:t>
                </a:r>
                <a:endParaRPr lang="en-GB" sz="16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28650" y="1484784"/>
                <a:ext cx="7886700" cy="4680521"/>
              </a:xfrm>
              <a:blipFill>
                <a:blip r:embed="rId2"/>
                <a:stretch>
                  <a:fillRect l="-1005"/>
                </a:stretch>
              </a:blipFill>
            </p:spPr>
            <p:txBody>
              <a:bodyPr/>
              <a:lstStyle/>
              <a:p>
                <a:r>
                  <a:rPr lang="en-GB">
                    <a:noFill/>
                  </a:rPr>
                  <a:t> </a:t>
                </a:r>
              </a:p>
            </p:txBody>
          </p:sp>
        </mc:Fallback>
      </mc:AlternateContent>
    </p:spTree>
    <p:extLst>
      <p:ext uri="{BB962C8B-B14F-4D97-AF65-F5344CB8AC3E}">
        <p14:creationId xmlns:p14="http://schemas.microsoft.com/office/powerpoint/2010/main" val="17318943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Redshift</a:t>
            </a:r>
            <a:endParaRPr lang="en-GB" dirty="0"/>
          </a:p>
        </p:txBody>
      </p:sp>
      <p:sp>
        <p:nvSpPr>
          <p:cNvPr id="3" name="Content Placeholder 2"/>
          <p:cNvSpPr>
            <a:spLocks noGrp="1"/>
          </p:cNvSpPr>
          <p:nvPr>
            <p:ph idx="1"/>
          </p:nvPr>
        </p:nvSpPr>
        <p:spPr>
          <a:xfrm>
            <a:off x="628650" y="1825625"/>
            <a:ext cx="4735438" cy="3907631"/>
          </a:xfrm>
        </p:spPr>
        <p:txBody>
          <a:bodyPr/>
          <a:lstStyle/>
          <a:p>
            <a:r>
              <a:rPr lang="en-GB" sz="2200" dirty="0" smtClean="0"/>
              <a:t>When an object is moving away the light increases in wavelength</a:t>
            </a:r>
          </a:p>
          <a:p>
            <a:r>
              <a:rPr lang="en-GB" sz="2200" dirty="0" smtClean="0"/>
              <a:t>Hot objects, like stars also emit radiation (light) at specific wavelengths, known as </a:t>
            </a:r>
            <a:r>
              <a:rPr lang="en-GB" sz="2200" b="1" dirty="0" smtClean="0"/>
              <a:t>emission lines</a:t>
            </a:r>
            <a:r>
              <a:rPr lang="en-GB" sz="2200" dirty="0" smtClean="0"/>
              <a:t>; and obstruct light at specific wavelengths, known as </a:t>
            </a:r>
            <a:r>
              <a:rPr lang="en-GB" sz="2200" b="1" dirty="0" smtClean="0"/>
              <a:t>absorption lines</a:t>
            </a:r>
          </a:p>
          <a:p>
            <a:r>
              <a:rPr lang="en-GB" sz="2200" dirty="0" smtClean="0"/>
              <a:t>These lines also move to the longer wavelength part of the spectrum – they </a:t>
            </a:r>
            <a:r>
              <a:rPr lang="en-GB" sz="2200" b="1" dirty="0" smtClean="0"/>
              <a:t>shift</a:t>
            </a:r>
            <a:r>
              <a:rPr lang="en-GB" sz="2200" dirty="0" smtClean="0"/>
              <a:t> to the </a:t>
            </a:r>
            <a:r>
              <a:rPr lang="en-GB" sz="2200" b="1" dirty="0" smtClean="0"/>
              <a:t>red</a:t>
            </a:r>
            <a:endParaRPr lang="en-GB" sz="2200" b="1" dirty="0"/>
          </a:p>
        </p:txBody>
      </p:sp>
      <p:pic>
        <p:nvPicPr>
          <p:cNvPr id="4098" name="Picture 2" descr="https://upload.wikimedia.org/wikipedia/commons/thumb/e/e4/Redshift_blueshift.svg/800px-Redshift_blueshift.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55791" y="1143375"/>
            <a:ext cx="3059559" cy="1912224"/>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s://upload.wikimedia.org/wikipedia/commons/thumb/6/6a/Redshift.svg/301px-Redshift.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192" y="3188289"/>
            <a:ext cx="1690960" cy="2988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70826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Helpful Equations:</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28650" y="1484784"/>
                <a:ext cx="7886700" cy="4680521"/>
              </a:xfrm>
            </p:spPr>
            <p:txBody>
              <a:bodyPr/>
              <a:lstStyle/>
              <a:p>
                <a:pPr marL="0" indent="0">
                  <a:lnSpc>
                    <a:spcPct val="150000"/>
                  </a:lnSpc>
                  <a:buNone/>
                </a:pPr>
                <a:r>
                  <a:rPr lang="en-GB" sz="2200" dirty="0" smtClean="0"/>
                  <a:t>Hubble’s Law states:</a:t>
                </a:r>
                <a14:m>
                  <m:oMath xmlns:m="http://schemas.openxmlformats.org/officeDocument/2006/math">
                    <m:r>
                      <a:rPr lang="en-GB" sz="2200">
                        <a:latin typeface="Cambria Math" panose="02040503050406030204" pitchFamily="18" charset="0"/>
                      </a:rPr>
                      <m:t>      </m:t>
                    </m:r>
                    <m:r>
                      <a:rPr lang="en-GB" sz="2200" i="1">
                        <a:latin typeface="Cambria Math" panose="02040503050406030204" pitchFamily="18" charset="0"/>
                      </a:rPr>
                      <m:t>𝑣</m:t>
                    </m:r>
                    <m:r>
                      <a:rPr lang="en-GB" sz="2200" i="1">
                        <a:latin typeface="Cambria Math" panose="02040503050406030204" pitchFamily="18" charset="0"/>
                      </a:rPr>
                      <m:t>=</m:t>
                    </m:r>
                    <m:sSub>
                      <m:sSubPr>
                        <m:ctrlPr>
                          <a:rPr lang="en-GB" sz="2200" i="1">
                            <a:latin typeface="Cambria Math" panose="02040503050406030204" pitchFamily="18" charset="0"/>
                          </a:rPr>
                        </m:ctrlPr>
                      </m:sSubPr>
                      <m:e>
                        <m:r>
                          <a:rPr lang="en-GB" sz="2200" i="1">
                            <a:latin typeface="Cambria Math" panose="02040503050406030204" pitchFamily="18" charset="0"/>
                          </a:rPr>
                          <m:t>𝐻</m:t>
                        </m:r>
                      </m:e>
                      <m:sub>
                        <m:r>
                          <a:rPr lang="en-GB" sz="2200" i="1">
                            <a:latin typeface="Cambria Math" panose="02040503050406030204" pitchFamily="18" charset="0"/>
                          </a:rPr>
                          <m:t>0</m:t>
                        </m:r>
                      </m:sub>
                    </m:sSub>
                    <m:r>
                      <a:rPr lang="en-GB" sz="2200" i="1">
                        <a:latin typeface="Cambria Math" panose="02040503050406030204" pitchFamily="18" charset="0"/>
                        <a:ea typeface="Cambria Math" panose="02040503050406030204" pitchFamily="18" charset="0"/>
                      </a:rPr>
                      <m:t>×</m:t>
                    </m:r>
                    <m:r>
                      <a:rPr lang="en-GB" sz="2200" i="1">
                        <a:latin typeface="Cambria Math" panose="02040503050406030204" pitchFamily="18" charset="0"/>
                        <a:ea typeface="Cambria Math" panose="02040503050406030204" pitchFamily="18" charset="0"/>
                      </a:rPr>
                      <m:t>𝑑</m:t>
                    </m:r>
                  </m:oMath>
                </a14:m>
                <a:endParaRPr lang="en-GB" sz="2200" dirty="0"/>
              </a:p>
              <a:p>
                <a:pPr marL="0" indent="0">
                  <a:spcBef>
                    <a:spcPts val="0"/>
                  </a:spcBef>
                  <a:buNone/>
                </a:pPr>
                <a:r>
                  <a:rPr lang="en-GB" sz="1600" dirty="0"/>
                  <a:t>Where</a:t>
                </a:r>
                <a:r>
                  <a:rPr lang="en-GB" sz="1600" dirty="0" smtClean="0"/>
                  <a:t>, </a:t>
                </a:r>
                <a:endParaRPr lang="en-GB" sz="1600" i="1" dirty="0" smtClean="0">
                  <a:latin typeface="Cambria Math" panose="02040503050406030204" pitchFamily="18" charset="0"/>
                </a:endParaRPr>
              </a:p>
              <a:p>
                <a:pPr marL="0" indent="0">
                  <a:spcBef>
                    <a:spcPts val="0"/>
                  </a:spcBef>
                  <a:buNone/>
                </a:pPr>
                <a14:m>
                  <m:oMath xmlns:m="http://schemas.openxmlformats.org/officeDocument/2006/math">
                    <m:r>
                      <a:rPr lang="en-GB" sz="1600" i="1">
                        <a:latin typeface="Cambria Math" panose="02040503050406030204" pitchFamily="18" charset="0"/>
                      </a:rPr>
                      <m:t>𝑣</m:t>
                    </m:r>
                    <m:r>
                      <a:rPr lang="en-GB" sz="1600" b="0" i="0" smtClean="0">
                        <a:latin typeface="Cambria Math" panose="02040503050406030204" pitchFamily="18" charset="0"/>
                      </a:rPr>
                      <m:t>=</m:t>
                    </m:r>
                  </m:oMath>
                </a14:m>
                <a:r>
                  <a:rPr lang="en-GB" sz="1600" dirty="0" smtClean="0"/>
                  <a:t> </a:t>
                </a:r>
                <a:r>
                  <a:rPr lang="en-GB" sz="1600" dirty="0"/>
                  <a:t>recession velocity (</a:t>
                </a:r>
                <a:r>
                  <a:rPr lang="en-GB" sz="1600" dirty="0" smtClean="0"/>
                  <a:t>km/s or kms</a:t>
                </a:r>
                <a:r>
                  <a:rPr lang="en-GB" sz="1600" baseline="30000" dirty="0" smtClean="0"/>
                  <a:t>-1</a:t>
                </a:r>
                <a:r>
                  <a:rPr lang="en-GB" sz="1600" dirty="0" smtClean="0"/>
                  <a:t>), </a:t>
                </a:r>
                <a:endParaRPr lang="en-GB" sz="1600" i="1" dirty="0" smtClean="0">
                  <a:latin typeface="Cambria Math" panose="02040503050406030204" pitchFamily="18" charset="0"/>
                </a:endParaRPr>
              </a:p>
              <a:p>
                <a:pPr marL="0" indent="0">
                  <a:spcBef>
                    <a:spcPts val="0"/>
                  </a:spcBef>
                  <a:buNone/>
                </a:pPr>
                <a14:m>
                  <m:oMath xmlns:m="http://schemas.openxmlformats.org/officeDocument/2006/math">
                    <m:r>
                      <a:rPr lang="en-GB" sz="1600" i="1">
                        <a:latin typeface="Cambria Math" panose="02040503050406030204" pitchFamily="18" charset="0"/>
                      </a:rPr>
                      <m:t>𝑑</m:t>
                    </m:r>
                    <m:r>
                      <a:rPr lang="en-GB" sz="1600" b="0" i="0" smtClean="0">
                        <a:latin typeface="Cambria Math" panose="02040503050406030204" pitchFamily="18" charset="0"/>
                      </a:rPr>
                      <m:t>=</m:t>
                    </m:r>
                  </m:oMath>
                </a14:m>
                <a:r>
                  <a:rPr lang="en-GB" sz="1600" dirty="0" smtClean="0"/>
                  <a:t> </a:t>
                </a:r>
                <a:r>
                  <a:rPr lang="en-GB" sz="1600" dirty="0"/>
                  <a:t>distance to the galaxy (</a:t>
                </a:r>
                <a:r>
                  <a:rPr lang="en-GB" sz="1600" dirty="0" err="1"/>
                  <a:t>Mpc</a:t>
                </a:r>
                <a:r>
                  <a:rPr lang="en-GB" sz="1600" dirty="0" smtClean="0"/>
                  <a:t>) and</a:t>
                </a:r>
              </a:p>
              <a:p>
                <a:pPr marL="0" indent="0">
                  <a:spcBef>
                    <a:spcPts val="0"/>
                  </a:spcBef>
                  <a:buNone/>
                </a:pPr>
                <a14:m>
                  <m:oMath xmlns:m="http://schemas.openxmlformats.org/officeDocument/2006/math">
                    <m:sSub>
                      <m:sSubPr>
                        <m:ctrlPr>
                          <a:rPr lang="en-GB" sz="160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0</m:t>
                        </m:r>
                      </m:sub>
                    </m:sSub>
                    <m:r>
                      <a:rPr lang="en-GB" sz="1600" b="0" i="1" smtClean="0">
                        <a:latin typeface="Cambria Math" panose="02040503050406030204" pitchFamily="18" charset="0"/>
                      </a:rPr>
                      <m:t>=</m:t>
                    </m:r>
                  </m:oMath>
                </a14:m>
                <a:r>
                  <a:rPr lang="en-GB" sz="1600" dirty="0" smtClean="0"/>
                  <a:t> the Hubble Constant (km/s/</a:t>
                </a:r>
                <a:r>
                  <a:rPr lang="en-GB" sz="1600" dirty="0" err="1" smtClean="0"/>
                  <a:t>Mpc</a:t>
                </a:r>
                <a:r>
                  <a:rPr lang="en-GB" sz="1600" dirty="0" smtClean="0"/>
                  <a:t> or kms</a:t>
                </a:r>
                <a:r>
                  <a:rPr lang="en-GB" sz="1600" baseline="30000" dirty="0" smtClean="0"/>
                  <a:t>-1</a:t>
                </a:r>
                <a:r>
                  <a:rPr lang="en-GB" sz="1600" dirty="0" smtClean="0"/>
                  <a:t>Mpc</a:t>
                </a:r>
                <a:r>
                  <a:rPr lang="en-GB" sz="1600" baseline="30000" dirty="0" smtClean="0"/>
                  <a:t>-1</a:t>
                </a:r>
                <a:r>
                  <a:rPr lang="en-GB" sz="1600" dirty="0" smtClean="0"/>
                  <a:t>) – this is the gradient of your graph</a:t>
                </a:r>
                <a:endParaRPr lang="en-GB" sz="1600" dirty="0"/>
              </a:p>
              <a:p>
                <a:pPr marL="0" indent="0">
                  <a:lnSpc>
                    <a:spcPct val="150000"/>
                  </a:lnSpc>
                  <a:buNone/>
                </a:pPr>
                <a:r>
                  <a:rPr lang="en-GB" sz="2200" dirty="0" smtClean="0"/>
                  <a:t>Recession velocity: </a:t>
                </a:r>
                <a14:m>
                  <m:oMath xmlns:m="http://schemas.openxmlformats.org/officeDocument/2006/math">
                    <m:r>
                      <a:rPr lang="en-GB" sz="2200" b="0" i="1" smtClean="0">
                        <a:latin typeface="Cambria Math" panose="02040503050406030204" pitchFamily="18" charset="0"/>
                      </a:rPr>
                      <m:t>𝑣</m:t>
                    </m:r>
                    <m:r>
                      <a:rPr lang="en-GB" sz="2200" b="0" i="1" smtClean="0">
                        <a:latin typeface="Cambria Math" panose="02040503050406030204" pitchFamily="18" charset="0"/>
                      </a:rPr>
                      <m:t>=</m:t>
                    </m:r>
                    <m:r>
                      <a:rPr lang="en-GB" sz="2200" b="0" i="1" smtClean="0">
                        <a:latin typeface="Cambria Math" panose="02040503050406030204" pitchFamily="18" charset="0"/>
                      </a:rPr>
                      <m:t>𝑐</m:t>
                    </m:r>
                    <m:r>
                      <a:rPr lang="en-GB" sz="2200" b="0" i="1" smtClean="0">
                        <a:latin typeface="Cambria Math" panose="02040503050406030204" pitchFamily="18" charset="0"/>
                        <a:ea typeface="Cambria Math" panose="02040503050406030204" pitchFamily="18" charset="0"/>
                      </a:rPr>
                      <m:t>×</m:t>
                    </m:r>
                    <m:r>
                      <a:rPr lang="en-GB" sz="2200" b="0" i="1" smtClean="0">
                        <a:latin typeface="Cambria Math" panose="02040503050406030204" pitchFamily="18" charset="0"/>
                        <a:ea typeface="Cambria Math" panose="02040503050406030204" pitchFamily="18" charset="0"/>
                      </a:rPr>
                      <m:t>𝑧</m:t>
                    </m:r>
                  </m:oMath>
                </a14:m>
                <a:endParaRPr lang="en-GB" sz="2200" dirty="0" smtClean="0"/>
              </a:p>
              <a:p>
                <a:pPr marL="0" indent="0">
                  <a:spcBef>
                    <a:spcPts val="0"/>
                  </a:spcBef>
                  <a:buNone/>
                </a:pPr>
                <a:r>
                  <a:rPr lang="en-GB" sz="1600" dirty="0" smtClean="0"/>
                  <a:t>Where,</a:t>
                </a:r>
              </a:p>
              <a:p>
                <a:pPr marL="0" indent="0">
                  <a:spcBef>
                    <a:spcPts val="0"/>
                  </a:spcBef>
                  <a:buNone/>
                </a:pPr>
                <a14:m>
                  <m:oMath xmlns:m="http://schemas.openxmlformats.org/officeDocument/2006/math">
                    <m:r>
                      <a:rPr lang="en-GB" sz="1600" b="0" i="1" smtClean="0">
                        <a:latin typeface="Cambria Math" panose="02040503050406030204" pitchFamily="18" charset="0"/>
                      </a:rPr>
                      <m:t>𝑐</m:t>
                    </m:r>
                    <m:r>
                      <a:rPr lang="en-GB" sz="1600" b="0" i="1" smtClean="0">
                        <a:latin typeface="Cambria Math" panose="02040503050406030204" pitchFamily="18" charset="0"/>
                      </a:rPr>
                      <m:t>=</m:t>
                    </m:r>
                  </m:oMath>
                </a14:m>
                <a:r>
                  <a:rPr lang="en-GB" sz="1600" dirty="0" smtClean="0"/>
                  <a:t>speed of light (300,000km/s or </a:t>
                </a:r>
                <a14:m>
                  <m:oMath xmlns:m="http://schemas.openxmlformats.org/officeDocument/2006/math">
                    <m:sSup>
                      <m:sSupPr>
                        <m:ctrlPr>
                          <a:rPr lang="en-GB" sz="1600" i="1" smtClean="0">
                            <a:latin typeface="Cambria Math" panose="02040503050406030204" pitchFamily="18" charset="0"/>
                          </a:rPr>
                        </m:ctrlPr>
                      </m:sSupPr>
                      <m:e>
                        <m:r>
                          <a:rPr lang="en-GB" sz="1600" b="0" i="1" smtClean="0">
                            <a:latin typeface="Cambria Math" panose="02040503050406030204" pitchFamily="18" charset="0"/>
                          </a:rPr>
                          <m:t>3</m:t>
                        </m:r>
                        <m:r>
                          <a:rPr lang="en-GB" sz="1600" b="0" i="1" smtClean="0">
                            <a:latin typeface="Cambria Math" panose="02040503050406030204" pitchFamily="18" charset="0"/>
                            <a:ea typeface="Cambria Math" panose="02040503050406030204" pitchFamily="18" charset="0"/>
                          </a:rPr>
                          <m:t>×10</m:t>
                        </m:r>
                      </m:e>
                      <m:sup>
                        <m:r>
                          <a:rPr lang="en-GB" sz="1600" b="0" i="1" smtClean="0">
                            <a:latin typeface="Cambria Math" panose="02040503050406030204" pitchFamily="18" charset="0"/>
                          </a:rPr>
                          <m:t>5</m:t>
                        </m:r>
                      </m:sup>
                    </m:sSup>
                    <m:r>
                      <a:rPr lang="en-GB" sz="1600" b="0" i="1" smtClean="0">
                        <a:latin typeface="Cambria Math" panose="02040503050406030204" pitchFamily="18" charset="0"/>
                      </a:rPr>
                      <m:t>𝑘</m:t>
                    </m:r>
                    <m:sSup>
                      <m:sSupPr>
                        <m:ctrlPr>
                          <a:rPr lang="en-GB" sz="1600" i="1" smtClean="0">
                            <a:latin typeface="Cambria Math" panose="02040503050406030204" pitchFamily="18" charset="0"/>
                          </a:rPr>
                        </m:ctrlPr>
                      </m:sSupPr>
                      <m:e>
                        <m:r>
                          <a:rPr lang="en-GB" sz="1600" b="0" i="1" smtClean="0">
                            <a:latin typeface="Cambria Math" panose="02040503050406030204" pitchFamily="18" charset="0"/>
                          </a:rPr>
                          <m:t>𝑚𝑠</m:t>
                        </m:r>
                      </m:e>
                      <m:sup>
                        <m:r>
                          <a:rPr lang="en-GB" sz="1600" b="0" i="1" smtClean="0">
                            <a:latin typeface="Cambria Math" panose="02040503050406030204" pitchFamily="18" charset="0"/>
                          </a:rPr>
                          <m:t>−1</m:t>
                        </m:r>
                      </m:sup>
                    </m:sSup>
                  </m:oMath>
                </a14:m>
                <a:r>
                  <a:rPr lang="en-GB" sz="1600" dirty="0" smtClean="0"/>
                  <a:t>)</a:t>
                </a:r>
              </a:p>
              <a:p>
                <a:pPr marL="0" indent="0">
                  <a:spcBef>
                    <a:spcPts val="0"/>
                  </a:spcBef>
                  <a:buNone/>
                </a:pPr>
                <a14:m>
                  <m:oMath xmlns:m="http://schemas.openxmlformats.org/officeDocument/2006/math">
                    <m:r>
                      <a:rPr lang="en-GB" sz="1600" b="0" i="1" smtClean="0">
                        <a:latin typeface="Cambria Math" panose="02040503050406030204" pitchFamily="18" charset="0"/>
                      </a:rPr>
                      <m:t>𝑧</m:t>
                    </m:r>
                    <m:r>
                      <a:rPr lang="en-GB" sz="1600" b="0" i="1" smtClean="0">
                        <a:latin typeface="Cambria Math" panose="02040503050406030204" pitchFamily="18" charset="0"/>
                      </a:rPr>
                      <m:t>= </m:t>
                    </m:r>
                  </m:oMath>
                </a14:m>
                <a:r>
                  <a:rPr lang="en-GB" sz="1600" dirty="0" smtClean="0"/>
                  <a:t>redshift</a:t>
                </a:r>
              </a:p>
              <a:p>
                <a:pPr marL="0" indent="0">
                  <a:buNone/>
                </a:pPr>
                <a:r>
                  <a:rPr lang="en-GB" sz="2200" dirty="0" smtClean="0"/>
                  <a:t>Redshift: </a:t>
                </a:r>
                <a14:m>
                  <m:oMath xmlns:m="http://schemas.openxmlformats.org/officeDocument/2006/math">
                    <m:r>
                      <a:rPr lang="en-GB" sz="2200" b="0" i="1" smtClean="0">
                        <a:latin typeface="Cambria Math" panose="02040503050406030204" pitchFamily="18" charset="0"/>
                      </a:rPr>
                      <m:t>𝑧</m:t>
                    </m:r>
                    <m:r>
                      <a:rPr lang="en-GB" sz="2200" b="0" i="1" smtClean="0">
                        <a:latin typeface="Cambria Math" panose="02040503050406030204" pitchFamily="18" charset="0"/>
                      </a:rPr>
                      <m:t>=</m:t>
                    </m:r>
                    <m:f>
                      <m:fPr>
                        <m:ctrlPr>
                          <a:rPr lang="en-GB" sz="2200" b="0" i="1" smtClean="0">
                            <a:latin typeface="Cambria Math" panose="02040503050406030204" pitchFamily="18" charset="0"/>
                          </a:rPr>
                        </m:ctrlPr>
                      </m:fPr>
                      <m:num>
                        <m:sSub>
                          <m:sSubPr>
                            <m:ctrlPr>
                              <a:rPr lang="en-GB" sz="2200" b="0" i="1" smtClean="0">
                                <a:latin typeface="Cambria Math" panose="02040503050406030204" pitchFamily="18" charset="0"/>
                              </a:rPr>
                            </m:ctrlPr>
                          </m:sSubPr>
                          <m:e>
                            <m:r>
                              <m:rPr>
                                <m:sty m:val="p"/>
                              </m:rPr>
                              <a:rPr lang="el-GR" sz="2200" b="0" i="1" smtClean="0">
                                <a:latin typeface="Cambria Math" panose="02040503050406030204" pitchFamily="18" charset="0"/>
                              </a:rPr>
                              <m:t>λ</m:t>
                            </m:r>
                          </m:e>
                          <m:sub>
                            <m:r>
                              <a:rPr lang="en-GB" sz="2200" b="0" i="1" smtClean="0">
                                <a:latin typeface="Cambria Math" panose="02040503050406030204" pitchFamily="18" charset="0"/>
                              </a:rPr>
                              <m:t>𝑜</m:t>
                            </m:r>
                          </m:sub>
                        </m:sSub>
                      </m:num>
                      <m:den>
                        <m:sSub>
                          <m:sSubPr>
                            <m:ctrlPr>
                              <a:rPr lang="en-GB" sz="2200" b="0" i="1" smtClean="0">
                                <a:latin typeface="Cambria Math" panose="02040503050406030204" pitchFamily="18" charset="0"/>
                              </a:rPr>
                            </m:ctrlPr>
                          </m:sSubPr>
                          <m:e>
                            <m:r>
                              <m:rPr>
                                <m:sty m:val="p"/>
                              </m:rPr>
                              <a:rPr lang="el-GR" sz="2200" i="1">
                                <a:latin typeface="Cambria Math" panose="02040503050406030204" pitchFamily="18" charset="0"/>
                              </a:rPr>
                              <m:t>λ</m:t>
                            </m:r>
                          </m:e>
                          <m:sub>
                            <m:r>
                              <a:rPr lang="en-GB" sz="2200" b="0" i="1" smtClean="0">
                                <a:latin typeface="Cambria Math" panose="02040503050406030204" pitchFamily="18" charset="0"/>
                              </a:rPr>
                              <m:t>𝑒</m:t>
                            </m:r>
                          </m:sub>
                        </m:sSub>
                      </m:den>
                    </m:f>
                    <m:r>
                      <a:rPr lang="en-GB" sz="2200" b="0" i="0" smtClean="0">
                        <a:latin typeface="Cambria Math" panose="02040503050406030204" pitchFamily="18" charset="0"/>
                      </a:rPr>
                      <m:t> −1</m:t>
                    </m:r>
                  </m:oMath>
                </a14:m>
                <a:endParaRPr lang="en-GB" sz="2200" dirty="0" smtClean="0"/>
              </a:p>
              <a:p>
                <a:pPr marL="0" indent="0">
                  <a:spcBef>
                    <a:spcPts val="0"/>
                  </a:spcBef>
                  <a:buNone/>
                </a:pPr>
                <a:r>
                  <a:rPr lang="en-GB" sz="1600" dirty="0" smtClean="0"/>
                  <a:t>Where,</a:t>
                </a:r>
              </a:p>
              <a:p>
                <a:pPr marL="0" indent="0">
                  <a:spcBef>
                    <a:spcPts val="0"/>
                  </a:spcBef>
                  <a:buNone/>
                </a:pPr>
                <a14:m>
                  <m:oMath xmlns:m="http://schemas.openxmlformats.org/officeDocument/2006/math">
                    <m:sSub>
                      <m:sSubPr>
                        <m:ctrlPr>
                          <a:rPr lang="en-GB" sz="1600" i="1">
                            <a:latin typeface="Cambria Math" panose="02040503050406030204" pitchFamily="18" charset="0"/>
                          </a:rPr>
                        </m:ctrlPr>
                      </m:sSubPr>
                      <m:e>
                        <m:r>
                          <m:rPr>
                            <m:sty m:val="p"/>
                          </m:rPr>
                          <a:rPr lang="el-GR" sz="1600" i="1">
                            <a:latin typeface="Cambria Math" panose="02040503050406030204" pitchFamily="18" charset="0"/>
                          </a:rPr>
                          <m:t>λ</m:t>
                        </m:r>
                      </m:e>
                      <m:sub>
                        <m:r>
                          <a:rPr lang="en-GB" sz="1600" i="1">
                            <a:latin typeface="Cambria Math" panose="02040503050406030204" pitchFamily="18" charset="0"/>
                          </a:rPr>
                          <m:t>𝑜</m:t>
                        </m:r>
                      </m:sub>
                    </m:sSub>
                    <m:r>
                      <a:rPr lang="en-GB" sz="1600" b="0" i="1" smtClean="0">
                        <a:latin typeface="Cambria Math" panose="02040503050406030204" pitchFamily="18" charset="0"/>
                      </a:rPr>
                      <m:t>=</m:t>
                    </m:r>
                  </m:oMath>
                </a14:m>
                <a:r>
                  <a:rPr lang="en-GB" sz="1600" dirty="0" smtClean="0"/>
                  <a:t> observed wavelength</a:t>
                </a:r>
              </a:p>
              <a:p>
                <a:pPr marL="0" indent="0">
                  <a:spcBef>
                    <a:spcPts val="0"/>
                  </a:spcBef>
                  <a:buNone/>
                </a:pPr>
                <a14:m>
                  <m:oMath xmlns:m="http://schemas.openxmlformats.org/officeDocument/2006/math">
                    <m:sSub>
                      <m:sSubPr>
                        <m:ctrlPr>
                          <a:rPr lang="en-GB" sz="1600" i="1" smtClean="0">
                            <a:latin typeface="Cambria Math" panose="02040503050406030204" pitchFamily="18" charset="0"/>
                          </a:rPr>
                        </m:ctrlPr>
                      </m:sSubPr>
                      <m:e>
                        <m:r>
                          <m:rPr>
                            <m:sty m:val="p"/>
                          </m:rPr>
                          <a:rPr lang="el-GR" sz="1600" i="1" smtClean="0">
                            <a:latin typeface="Cambria Math" panose="02040503050406030204" pitchFamily="18" charset="0"/>
                          </a:rPr>
                          <m:t>λ</m:t>
                        </m:r>
                      </m:e>
                      <m:sub>
                        <m:r>
                          <a:rPr lang="en-GB" sz="1600" b="0" i="1" smtClean="0">
                            <a:latin typeface="Cambria Math" panose="02040503050406030204" pitchFamily="18" charset="0"/>
                          </a:rPr>
                          <m:t>𝑒</m:t>
                        </m:r>
                      </m:sub>
                    </m:sSub>
                    <m:r>
                      <a:rPr lang="en-GB" sz="1600" b="0" i="1" smtClean="0">
                        <a:latin typeface="Cambria Math" panose="02040503050406030204" pitchFamily="18" charset="0"/>
                      </a:rPr>
                      <m:t>= </m:t>
                    </m:r>
                  </m:oMath>
                </a14:m>
                <a:r>
                  <a:rPr lang="en-GB" sz="1600" dirty="0" smtClean="0"/>
                  <a:t>emission wavelength</a:t>
                </a:r>
                <a:endParaRPr lang="en-GB" sz="16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28650" y="1484784"/>
                <a:ext cx="7886700" cy="4680521"/>
              </a:xfrm>
              <a:blipFill>
                <a:blip r:embed="rId2"/>
                <a:stretch>
                  <a:fillRect l="-1005"/>
                </a:stretch>
              </a:blipFill>
            </p:spPr>
            <p:txBody>
              <a:bodyPr/>
              <a:lstStyle/>
              <a:p>
                <a:r>
                  <a:rPr lang="en-US">
                    <a:noFill/>
                  </a:rPr>
                  <a:t> </a:t>
                </a:r>
              </a:p>
            </p:txBody>
          </p:sp>
        </mc:Fallback>
      </mc:AlternateContent>
    </p:spTree>
    <p:extLst>
      <p:ext uri="{BB962C8B-B14F-4D97-AF65-F5344CB8AC3E}">
        <p14:creationId xmlns:p14="http://schemas.microsoft.com/office/powerpoint/2010/main" val="4246861129"/>
      </p:ext>
    </p:extLst>
  </p:cSld>
  <p:clrMapOvr>
    <a:masterClrMapping/>
  </p:clrMapOvr>
  <p:timing>
    <p:tnLst>
      <p:par>
        <p:cTn id="1" dur="indefinite" restart="never" nodeType="tmRoot"/>
      </p:par>
    </p:tnLst>
  </p:timing>
</p:sld>
</file>

<file path=ppt/theme/theme1.xml><?xml version="1.0" encoding="utf-8"?>
<a:theme xmlns:a="http://schemas.openxmlformats.org/drawingml/2006/main" name="nso">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so" id="{AE25CF24-7035-4394-8C30-EF1394BAA3C2}" vid="{FDC0CF3E-6015-4788-BDEA-6452A7E9D361}"/>
    </a:ext>
  </a:extLst>
</a:theme>
</file>

<file path=docProps/app.xml><?xml version="1.0" encoding="utf-8"?>
<Properties xmlns="http://schemas.openxmlformats.org/officeDocument/2006/extended-properties" xmlns:vt="http://schemas.openxmlformats.org/officeDocument/2006/docPropsVTypes">
  <Template/>
  <TotalTime>215</TotalTime>
  <Words>409</Words>
  <Application>Microsoft Office PowerPoint</Application>
  <PresentationFormat>On-screen Show (4:3)</PresentationFormat>
  <Paragraphs>66</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Cambria Math</vt:lpstr>
      <vt:lpstr>nso</vt:lpstr>
      <vt:lpstr>The Hubble Flow</vt:lpstr>
      <vt:lpstr>Hubble Flow</vt:lpstr>
      <vt:lpstr>Hubble Flow</vt:lpstr>
      <vt:lpstr>Universal Expansion</vt:lpstr>
      <vt:lpstr>Universal Expansion</vt:lpstr>
      <vt:lpstr>Exercise </vt:lpstr>
      <vt:lpstr>Helpful Equations:</vt:lpstr>
      <vt:lpstr>Redshift</vt:lpstr>
      <vt:lpstr>Helpful Equations:</vt:lpstr>
    </vt:vector>
  </TitlesOfParts>
  <Company>Liverpool John Moores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Galaxy Classification</dc:title>
  <dc:creator>NSO</dc:creator>
  <cp:lastModifiedBy>James</cp:lastModifiedBy>
  <cp:revision>178</cp:revision>
  <dcterms:created xsi:type="dcterms:W3CDTF">2009-02-13T14:37:06Z</dcterms:created>
  <dcterms:modified xsi:type="dcterms:W3CDTF">2018-10-16T10:40:57Z</dcterms:modified>
</cp:coreProperties>
</file>