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74" r:id="rId4"/>
    <p:sldId id="263" r:id="rId5"/>
    <p:sldId id="265" r:id="rId6"/>
    <p:sldId id="266" r:id="rId7"/>
    <p:sldId id="267" r:id="rId8"/>
    <p:sldId id="273" r:id="rId9"/>
    <p:sldId id="272" r:id="rId10"/>
    <p:sldId id="275" r:id="rId11"/>
    <p:sldId id="264" r:id="rId12"/>
    <p:sldId id="268" r:id="rId13"/>
    <p:sldId id="269" r:id="rId14"/>
    <p:sldId id="270" r:id="rId15"/>
    <p:sldId id="259" r:id="rId16"/>
    <p:sldId id="262" r:id="rId17"/>
    <p:sldId id="260" r:id="rId18"/>
    <p:sldId id="261" r:id="rId19"/>
    <p:sldId id="271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94651" autoAdjust="0"/>
  </p:normalViewPr>
  <p:slideViewPr>
    <p:cSldViewPr showGuides="1">
      <p:cViewPr varScale="1">
        <p:scale>
          <a:sx n="74" d="100"/>
          <a:sy n="74" d="100"/>
        </p:scale>
        <p:origin x="66" y="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2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8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2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0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76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6975" y="6427788"/>
            <a:ext cx="598487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1500" dirty="0" smtClean="0"/>
              <a:t>www.schoolsobservatory.org</a:t>
            </a:r>
            <a:endParaRPr lang="en-GB" sz="1500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215063"/>
            <a:ext cx="1054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6294438"/>
            <a:ext cx="17335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0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7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0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11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766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734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96975" y="6427788"/>
            <a:ext cx="598487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1500" dirty="0" smtClean="0"/>
              <a:t>www.schoolsobservatory.org</a:t>
            </a:r>
            <a:endParaRPr lang="en-GB" sz="1500" dirty="0"/>
          </a:p>
        </p:txBody>
      </p:sp>
      <p:pic>
        <p:nvPicPr>
          <p:cNvPr id="1029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215063"/>
            <a:ext cx="1054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6294438"/>
            <a:ext cx="17335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7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908050"/>
            <a:ext cx="7772400" cy="2387600"/>
          </a:xfrm>
        </p:spPr>
        <p:txBody>
          <a:bodyPr/>
          <a:lstStyle/>
          <a:p>
            <a:r>
              <a:rPr lang="cy-GB" altLang="en-US" noProof="0" dirty="0" smtClean="0"/>
              <a:t>Dosbarthiad Galaethau 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7643813" y="6072188"/>
            <a:ext cx="13350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bg1"/>
                </a:solidFill>
                <a:latin typeface="Georgia" panose="02040502050405020303" pitchFamily="18" charset="0"/>
              </a:rPr>
              <a:t>Image Credit: NASA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altLang="en-US" noProof="0" dirty="0" smtClean="0">
                <a:solidFill>
                  <a:schemeClr val="bg1"/>
                </a:solidFill>
              </a:rPr>
              <a:t>Galaethau Corrach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00063" y="1903413"/>
            <a:ext cx="3770312" cy="4311650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y-GB" altLang="en-US" sz="1800" noProof="0" dirty="0" smtClean="0">
                <a:solidFill>
                  <a:schemeClr val="bg1"/>
                </a:solidFill>
              </a:rPr>
              <a:t>Gall </a:t>
            </a:r>
            <a:r>
              <a:rPr lang="cy-GB" altLang="en-US" sz="1800" noProof="0" dirty="0" smtClean="0">
                <a:solidFill>
                  <a:schemeClr val="bg1"/>
                </a:solidFill>
              </a:rPr>
              <a:t>pob math o alaeth </a:t>
            </a:r>
            <a:r>
              <a:rPr lang="cy-GB" altLang="en-US" sz="1800" noProof="0" dirty="0" smtClean="0">
                <a:solidFill>
                  <a:schemeClr val="bg1"/>
                </a:solidFill>
              </a:rPr>
              <a:t>cael </a:t>
            </a:r>
            <a:r>
              <a:rPr lang="cy-GB" altLang="en-US" sz="1800" noProof="0" dirty="0" smtClean="0">
                <a:solidFill>
                  <a:schemeClr val="bg1"/>
                </a:solidFill>
              </a:rPr>
              <a:t>dosbarthiad corrach hefyd.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y-GB" altLang="en-US" sz="600" noProof="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y-GB" altLang="en-US" sz="1800" noProof="0" dirty="0" smtClean="0">
                <a:solidFill>
                  <a:schemeClr val="bg1"/>
                </a:solidFill>
              </a:rPr>
              <a:t>Mae’n digwydd yn gyffredinol pan mae galaeth yn cynnwys llai nag ychydig o filiynau o s</a:t>
            </a:r>
            <a:r>
              <a:rPr lang="cy-GB" altLang="en-US" sz="1800" noProof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êr </a:t>
            </a:r>
            <a:r>
              <a:rPr lang="cy-GB" altLang="en-US" sz="1800" noProof="0" dirty="0" smtClean="0">
                <a:solidFill>
                  <a:schemeClr val="bg1"/>
                </a:solidFill>
              </a:rPr>
              <a:t>(10</a:t>
            </a:r>
            <a:r>
              <a:rPr lang="cy-GB" altLang="en-US" sz="1800" baseline="30000" noProof="0" dirty="0" smtClean="0">
                <a:solidFill>
                  <a:schemeClr val="bg1"/>
                </a:solidFill>
              </a:rPr>
              <a:t>9</a:t>
            </a:r>
            <a:r>
              <a:rPr lang="cy-GB" altLang="en-US" sz="1800" noProof="0" dirty="0" smtClean="0">
                <a:solidFill>
                  <a:schemeClr val="bg1"/>
                </a:solidFill>
              </a:rPr>
              <a:t>) – ond yn gallu bod mor isel </a:t>
            </a:r>
            <a:r>
              <a:rPr lang="cy-GB" altLang="en-US" sz="1800" noProof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 100 miliwn.  </a:t>
            </a:r>
            <a:endParaRPr lang="cy-GB" altLang="en-US" sz="1800" noProof="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y-GB" altLang="en-US" sz="600" noProof="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y-GB" altLang="en-US" sz="1800" noProof="0" dirty="0" smtClean="0">
                <a:solidFill>
                  <a:schemeClr val="bg1"/>
                </a:solidFill>
              </a:rPr>
              <a:t>Os yw’r alaeth yn fersiwn corrach mae’r cynllun dosbarthu yn defnyddio llythyren fach ‘d’ o flaen gweddill enw’r dosbarthiad. </a:t>
            </a:r>
          </a:p>
        </p:txBody>
      </p:sp>
      <p:sp>
        <p:nvSpPr>
          <p:cNvPr id="11270" name="Title 1"/>
          <p:cNvSpPr txBox="1">
            <a:spLocks/>
          </p:cNvSpPr>
          <p:nvPr/>
        </p:nvSpPr>
        <p:spPr bwMode="auto">
          <a:xfrm>
            <a:off x="1196975" y="6427788"/>
            <a:ext cx="373506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GB" altLang="en-US" sz="1500">
                <a:solidFill>
                  <a:schemeClr val="bg1"/>
                </a:solidFill>
                <a:latin typeface="Calibri Light" panose="020F0302020204030204" pitchFamily="34" charset="0"/>
              </a:rPr>
              <a:t>www.schoolsobservatory.org</a:t>
            </a:r>
          </a:p>
        </p:txBody>
      </p:sp>
      <p:pic>
        <p:nvPicPr>
          <p:cNvPr id="11271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6215063"/>
            <a:ext cx="10525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magellanic clou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27115"/>
            <a:ext cx="4322948" cy="26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80112" y="6503988"/>
            <a:ext cx="1473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dirty="0" err="1" smtClean="0">
                <a:solidFill>
                  <a:schemeClr val="bg1"/>
                </a:solidFill>
                <a:latin typeface="+mn-lt"/>
              </a:rPr>
              <a:t>Credyd</a:t>
            </a:r>
            <a:r>
              <a:rPr lang="en-GB" altLang="en-US" sz="1000" dirty="0" smtClean="0">
                <a:solidFill>
                  <a:schemeClr val="bg1"/>
                </a:solidFill>
                <a:latin typeface="+mn-lt"/>
              </a:rPr>
              <a:t> y </a:t>
            </a:r>
            <a:r>
              <a:rPr lang="en-GB" altLang="en-US" sz="1000" dirty="0" err="1" smtClean="0">
                <a:solidFill>
                  <a:schemeClr val="bg1"/>
                </a:solidFill>
                <a:latin typeface="+mn-lt"/>
              </a:rPr>
              <a:t>delwedd</a:t>
            </a:r>
            <a:r>
              <a:rPr lang="en-GB" altLang="en-US" sz="1000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GB" altLang="en-US" sz="1000" dirty="0">
                <a:solidFill>
                  <a:schemeClr val="bg1"/>
                </a:solidFill>
                <a:latin typeface="+mn-lt"/>
              </a:rPr>
              <a:t>NASA</a:t>
            </a:r>
          </a:p>
        </p:txBody>
      </p:sp>
    </p:spTree>
    <p:extLst>
      <p:ext uri="{BB962C8B-B14F-4D97-AF65-F5344CB8AC3E}">
        <p14:creationId xmlns:p14="http://schemas.microsoft.com/office/powerpoint/2010/main" val="15225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altLang="en-US" noProof="0" dirty="0" smtClean="0">
                <a:solidFill>
                  <a:schemeClr val="bg1"/>
                </a:solidFill>
              </a:rPr>
              <a:t>Cynllun Dosbarthu Hubble </a:t>
            </a:r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500063" y="1643063"/>
            <a:ext cx="7786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y-GB" altLang="en-US" dirty="0">
                <a:solidFill>
                  <a:schemeClr val="bg1"/>
                </a:solidFill>
                <a:latin typeface="+mn-lt"/>
              </a:rPr>
              <a:t>D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datblygwyd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gan Edwin Hubble yn 1936.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y-GB" altLang="en-US" dirty="0">
                <a:solidFill>
                  <a:schemeClr val="bg1"/>
                </a:solidFill>
                <a:latin typeface="+mn-lt"/>
              </a:rPr>
              <a:t>E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lwir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hefyd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y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‘Fforc Tiwnio Hubble’.</a:t>
            </a:r>
            <a:endParaRPr lang="cy-GB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29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571750"/>
            <a:ext cx="71437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itle 1"/>
          <p:cNvSpPr txBox="1">
            <a:spLocks/>
          </p:cNvSpPr>
          <p:nvPr/>
        </p:nvSpPr>
        <p:spPr bwMode="auto">
          <a:xfrm>
            <a:off x="1196975" y="6427788"/>
            <a:ext cx="344703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GB" altLang="en-US" sz="1500">
                <a:solidFill>
                  <a:schemeClr val="bg1"/>
                </a:solidFill>
                <a:latin typeface="Calibri Light" panose="020F0302020204030204" pitchFamily="34" charset="0"/>
              </a:rPr>
              <a:t>www.schoolsobservatory.org</a:t>
            </a:r>
          </a:p>
        </p:txBody>
      </p:sp>
      <p:pic>
        <p:nvPicPr>
          <p:cNvPr id="12295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6215063"/>
            <a:ext cx="10525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80112" y="6503988"/>
            <a:ext cx="14109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dirty="0" err="1" smtClean="0">
                <a:solidFill>
                  <a:schemeClr val="bg1"/>
                </a:solidFill>
                <a:latin typeface="+mn-lt"/>
              </a:rPr>
              <a:t>Credyd</a:t>
            </a:r>
            <a:r>
              <a:rPr lang="en-GB" altLang="en-US" sz="1000" dirty="0" smtClean="0">
                <a:solidFill>
                  <a:schemeClr val="bg1"/>
                </a:solidFill>
                <a:latin typeface="+mn-lt"/>
              </a:rPr>
              <a:t> y </a:t>
            </a:r>
            <a:r>
              <a:rPr lang="en-GB" altLang="en-US" sz="1000" dirty="0" err="1" smtClean="0">
                <a:solidFill>
                  <a:schemeClr val="bg1"/>
                </a:solidFill>
                <a:latin typeface="+mn-lt"/>
              </a:rPr>
              <a:t>delwedd</a:t>
            </a:r>
            <a:r>
              <a:rPr lang="en-GB" altLang="en-US" sz="1000" dirty="0" smtClean="0">
                <a:solidFill>
                  <a:schemeClr val="bg1"/>
                </a:solidFill>
                <a:latin typeface="+mn-lt"/>
              </a:rPr>
              <a:t>: NSO</a:t>
            </a:r>
            <a:endParaRPr lang="en-GB" altLang="en-US" sz="1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altLang="en-US" noProof="0" dirty="0" smtClean="0">
                <a:solidFill>
                  <a:schemeClr val="bg1"/>
                </a:solidFill>
              </a:rPr>
              <a:t>Cynllun Dosbarthu Hubble 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642938" y="1643063"/>
            <a:ext cx="8001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Mae galaethau eliptig yn cael eu dynodi gan y llythyren, 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Mae’r nifer sy’n dilyn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gyda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perthynas </a:t>
            </a:r>
            <a:r>
              <a:rPr lang="cy-GB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â’r eliptigolrwydd (ellipticity).</a:t>
            </a: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Mae galaethau E0 bron yn gylchol.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Mae’r galaethau mwyaf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gwastad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 gyda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eliptigolrwydd o e=0.7 (E7).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Mae galaethau lensaidd (rhwng eliptig a throellog) wedi’u labeli fel S0. </a:t>
            </a:r>
            <a:endParaRPr lang="cy-GB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317" name="Picture 9" descr="Tuning-Fork-ell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572000"/>
            <a:ext cx="5357812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itle 1"/>
          <p:cNvSpPr txBox="1">
            <a:spLocks/>
          </p:cNvSpPr>
          <p:nvPr/>
        </p:nvSpPr>
        <p:spPr bwMode="auto">
          <a:xfrm>
            <a:off x="1196975" y="6427788"/>
            <a:ext cx="373506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GB" altLang="en-US" sz="1500">
                <a:solidFill>
                  <a:schemeClr val="bg1"/>
                </a:solidFill>
                <a:latin typeface="Calibri Light" panose="020F0302020204030204" pitchFamily="34" charset="0"/>
              </a:rPr>
              <a:t>www.schoolsobservatory.org</a:t>
            </a:r>
          </a:p>
        </p:txBody>
      </p:sp>
      <p:pic>
        <p:nvPicPr>
          <p:cNvPr id="1331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6215063"/>
            <a:ext cx="10525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80112" y="6503988"/>
            <a:ext cx="14109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dirty="0" err="1" smtClean="0">
                <a:solidFill>
                  <a:schemeClr val="bg1"/>
                </a:solidFill>
                <a:latin typeface="+mn-lt"/>
              </a:rPr>
              <a:t>Credyd</a:t>
            </a:r>
            <a:r>
              <a:rPr lang="en-GB" altLang="en-US" sz="1000" dirty="0" smtClean="0">
                <a:solidFill>
                  <a:schemeClr val="bg1"/>
                </a:solidFill>
                <a:latin typeface="+mn-lt"/>
              </a:rPr>
              <a:t> y </a:t>
            </a:r>
            <a:r>
              <a:rPr lang="en-GB" altLang="en-US" sz="1000" dirty="0" err="1" smtClean="0">
                <a:solidFill>
                  <a:schemeClr val="bg1"/>
                </a:solidFill>
                <a:latin typeface="+mn-lt"/>
              </a:rPr>
              <a:t>delwedd</a:t>
            </a:r>
            <a:r>
              <a:rPr lang="en-GB" altLang="en-US" sz="1000" dirty="0" smtClean="0">
                <a:solidFill>
                  <a:schemeClr val="bg1"/>
                </a:solidFill>
                <a:latin typeface="+mn-lt"/>
              </a:rPr>
              <a:t>: NSO</a:t>
            </a:r>
            <a:endParaRPr lang="en-GB" altLang="en-US" sz="1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altLang="en-US" noProof="0" dirty="0" smtClean="0">
                <a:solidFill>
                  <a:schemeClr val="bg1"/>
                </a:solidFill>
              </a:rPr>
              <a:t>Cynllun Dosbarthu Hubble </a:t>
            </a:r>
          </a:p>
        </p:txBody>
      </p:sp>
      <p:pic>
        <p:nvPicPr>
          <p:cNvPr id="14339" name="Content Placeholder 5" descr="Spirals-T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49" y="4206876"/>
            <a:ext cx="7886700" cy="2114550"/>
          </a:xfrm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467544" y="1690688"/>
            <a:ext cx="84296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Gall y rhan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fwyaf o’r galaethau troellog sydd</a:t>
            </a:r>
            <a:r>
              <a:rPr lang="cy-GB" altLang="en-US" b="1" dirty="0" smtClean="0">
                <a:solidFill>
                  <a:schemeClr val="bg1"/>
                </a:solidFill>
                <a:latin typeface="+mn-lt"/>
              </a:rPr>
              <a:t> ddim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yn barrog cael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eu dosbarthu o Sa i Sc.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Mae galaethau Sa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gyda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breichiau troellog wedi clwyfo’n dynn a chwydd canolog llachar.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Mae galaethau Sb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gyda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breichiau troellog wedi clwyfo’n llai tyn a chwydd canolog llai amlwg.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Mae galaethau Sc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gyda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breichiau troellog wedi clwyfo’n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rhydd a chwydd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canolog llai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sy’n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llai amlwg. </a:t>
            </a:r>
            <a:endParaRPr lang="cy-GB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2" name="Title 1"/>
          <p:cNvSpPr txBox="1">
            <a:spLocks/>
          </p:cNvSpPr>
          <p:nvPr/>
        </p:nvSpPr>
        <p:spPr bwMode="auto">
          <a:xfrm>
            <a:off x="1196975" y="6427788"/>
            <a:ext cx="330301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GB" altLang="en-US" sz="1500">
                <a:solidFill>
                  <a:schemeClr val="bg1"/>
                </a:solidFill>
                <a:latin typeface="Calibri Light" panose="020F0302020204030204" pitchFamily="34" charset="0"/>
              </a:rPr>
              <a:t>www.schoolsobservatory.org</a:t>
            </a:r>
          </a:p>
        </p:txBody>
      </p:sp>
      <p:pic>
        <p:nvPicPr>
          <p:cNvPr id="14343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6215063"/>
            <a:ext cx="10525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80112" y="6503988"/>
            <a:ext cx="14109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dirty="0" err="1" smtClean="0">
                <a:solidFill>
                  <a:schemeClr val="bg1"/>
                </a:solidFill>
                <a:latin typeface="+mn-lt"/>
              </a:rPr>
              <a:t>Credyd</a:t>
            </a:r>
            <a:r>
              <a:rPr lang="en-GB" altLang="en-US" sz="1000" dirty="0" smtClean="0">
                <a:solidFill>
                  <a:schemeClr val="bg1"/>
                </a:solidFill>
                <a:latin typeface="+mn-lt"/>
              </a:rPr>
              <a:t> y </a:t>
            </a:r>
            <a:r>
              <a:rPr lang="en-GB" altLang="en-US" sz="1000" dirty="0" err="1" smtClean="0">
                <a:solidFill>
                  <a:schemeClr val="bg1"/>
                </a:solidFill>
                <a:latin typeface="+mn-lt"/>
              </a:rPr>
              <a:t>delwedd</a:t>
            </a:r>
            <a:r>
              <a:rPr lang="en-GB" altLang="en-US" sz="1000" dirty="0" smtClean="0">
                <a:solidFill>
                  <a:schemeClr val="bg1"/>
                </a:solidFill>
                <a:latin typeface="+mn-lt"/>
              </a:rPr>
              <a:t>: NSO</a:t>
            </a:r>
            <a:endParaRPr lang="en-GB" altLang="en-US" sz="1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altLang="en-US" noProof="0" dirty="0" smtClean="0">
                <a:solidFill>
                  <a:schemeClr val="bg1"/>
                </a:solidFill>
              </a:rPr>
              <a:t>Cynllun Dosbarthu Hubble </a:t>
            </a:r>
          </a:p>
        </p:txBody>
      </p:sp>
      <p:pic>
        <p:nvPicPr>
          <p:cNvPr id="15363" name="Content Placeholder 7" descr="Barred-Spirals-TF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6975" y="4203701"/>
            <a:ext cx="6734175" cy="1905000"/>
          </a:xfrm>
        </p:spPr>
      </p:pic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467544" y="1552178"/>
            <a:ext cx="850106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Mae galaethau troellog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barrog yn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cael eu dosbarthu yn yr un ffordd a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galaethau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sydd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ddim yn barrog. </a:t>
            </a: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y-GB" altLang="en-US" dirty="0" smtClean="0">
                <a:solidFill>
                  <a:prstClr val="white"/>
                </a:solidFill>
                <a:latin typeface="Calibri" panose="020F0502020204030204"/>
              </a:rPr>
              <a:t>Mae galaethau SBa </a:t>
            </a:r>
            <a:r>
              <a:rPr lang="cy-GB" altLang="en-US" dirty="0" smtClean="0">
                <a:solidFill>
                  <a:prstClr val="white"/>
                </a:solidFill>
                <a:latin typeface="Calibri" panose="020F0502020204030204"/>
              </a:rPr>
              <a:t>gyda</a:t>
            </a:r>
            <a:r>
              <a:rPr lang="cy-GB" altLang="en-US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cy-GB" altLang="en-US" dirty="0" smtClean="0">
                <a:solidFill>
                  <a:prstClr val="white"/>
                </a:solidFill>
                <a:latin typeface="Calibri" panose="020F0502020204030204"/>
              </a:rPr>
              <a:t>breichiau troellog wedi clwyfo’n dynn a chwydd canolog llachar</a:t>
            </a: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y-GB" altLang="en-US" dirty="0" smtClean="0">
                <a:solidFill>
                  <a:prstClr val="white"/>
                </a:solidFill>
                <a:latin typeface="Calibri" panose="020F0502020204030204"/>
              </a:rPr>
              <a:t>Mae galaethau SBb </a:t>
            </a:r>
            <a:r>
              <a:rPr lang="cy-GB" altLang="en-US" dirty="0" smtClean="0">
                <a:solidFill>
                  <a:prstClr val="white"/>
                </a:solidFill>
                <a:latin typeface="Calibri" panose="020F0502020204030204"/>
              </a:rPr>
              <a:t>gyda</a:t>
            </a:r>
            <a:r>
              <a:rPr lang="cy-GB" altLang="en-US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cy-GB" altLang="en-US" dirty="0" smtClean="0">
                <a:solidFill>
                  <a:prstClr val="white"/>
                </a:solidFill>
                <a:latin typeface="Calibri" panose="020F0502020204030204"/>
              </a:rPr>
              <a:t>breichiau troellog wedi clwyfo’n llai tyn a chwydd canolog llai amlwg.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y-GB" altLang="en-US" dirty="0" smtClean="0">
                <a:solidFill>
                  <a:prstClr val="white"/>
                </a:solidFill>
                <a:latin typeface="Calibri" panose="020F0502020204030204"/>
              </a:rPr>
              <a:t>Mae galaethau SBc </a:t>
            </a:r>
            <a:r>
              <a:rPr lang="cy-GB" altLang="en-US" dirty="0" smtClean="0">
                <a:solidFill>
                  <a:prstClr val="white"/>
                </a:solidFill>
                <a:latin typeface="Calibri" panose="020F0502020204030204"/>
              </a:rPr>
              <a:t>gyda</a:t>
            </a:r>
            <a:r>
              <a:rPr lang="cy-GB" altLang="en-US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cy-GB" altLang="en-US" dirty="0" smtClean="0">
                <a:solidFill>
                  <a:prstClr val="white"/>
                </a:solidFill>
                <a:latin typeface="Calibri" panose="020F0502020204030204"/>
              </a:rPr>
              <a:t>breichiau troellog wedi clwyfo’n rhydd a chwydd canolog llai </a:t>
            </a:r>
            <a:r>
              <a:rPr lang="cy-GB" altLang="en-US" dirty="0" smtClean="0">
                <a:solidFill>
                  <a:prstClr val="white"/>
                </a:solidFill>
                <a:latin typeface="Calibri" panose="020F0502020204030204"/>
              </a:rPr>
              <a:t>sy’n </a:t>
            </a:r>
            <a:r>
              <a:rPr lang="cy-GB" altLang="en-US" dirty="0" smtClean="0">
                <a:solidFill>
                  <a:prstClr val="white"/>
                </a:solidFill>
                <a:latin typeface="Calibri" panose="020F0502020204030204"/>
              </a:rPr>
              <a:t>llai amwlg.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y-GB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366" name="Title 1"/>
          <p:cNvSpPr txBox="1">
            <a:spLocks/>
          </p:cNvSpPr>
          <p:nvPr/>
        </p:nvSpPr>
        <p:spPr bwMode="auto">
          <a:xfrm>
            <a:off x="1196975" y="6427788"/>
            <a:ext cx="373506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GB" altLang="en-US" sz="1500">
                <a:solidFill>
                  <a:schemeClr val="bg1"/>
                </a:solidFill>
                <a:latin typeface="Calibri Light" panose="020F0302020204030204" pitchFamily="34" charset="0"/>
              </a:rPr>
              <a:t>www.schoolsobservatory.org</a:t>
            </a:r>
          </a:p>
        </p:txBody>
      </p:sp>
      <p:pic>
        <p:nvPicPr>
          <p:cNvPr id="1536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6215063"/>
            <a:ext cx="10525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80112" y="6503988"/>
            <a:ext cx="14109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dirty="0" err="1" smtClean="0">
                <a:solidFill>
                  <a:schemeClr val="bg1"/>
                </a:solidFill>
                <a:latin typeface="+mn-lt"/>
              </a:rPr>
              <a:t>Credyd</a:t>
            </a:r>
            <a:r>
              <a:rPr lang="en-GB" altLang="en-US" sz="1000" dirty="0" smtClean="0">
                <a:solidFill>
                  <a:schemeClr val="bg1"/>
                </a:solidFill>
                <a:latin typeface="+mn-lt"/>
              </a:rPr>
              <a:t> y </a:t>
            </a:r>
            <a:r>
              <a:rPr lang="en-GB" altLang="en-US" sz="1000" dirty="0" err="1" smtClean="0">
                <a:solidFill>
                  <a:schemeClr val="bg1"/>
                </a:solidFill>
                <a:latin typeface="+mn-lt"/>
              </a:rPr>
              <a:t>delwedd</a:t>
            </a:r>
            <a:r>
              <a:rPr lang="en-GB" altLang="en-US" sz="1000" dirty="0" smtClean="0">
                <a:solidFill>
                  <a:schemeClr val="bg1"/>
                </a:solidFill>
                <a:latin typeface="+mn-lt"/>
              </a:rPr>
              <a:t>: NSO</a:t>
            </a:r>
            <a:endParaRPr lang="en-GB" altLang="en-US" sz="1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altLang="en-US" noProof="0" dirty="0" smtClean="0">
                <a:solidFill>
                  <a:schemeClr val="bg1"/>
                </a:solidFill>
              </a:rPr>
              <a:t>Rhagfynegiad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85750" y="3068960"/>
            <a:ext cx="4198938" cy="2663503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y-GB" altLang="en-US" sz="1800" noProof="0" dirty="0" smtClean="0">
                <a:solidFill>
                  <a:schemeClr val="bg1"/>
                </a:solidFill>
              </a:rPr>
              <a:t>Gyda chynllun dosbarthu sydd wedi’i ddiffinio’n dda, fel y Fforc Tiwnio Hubble, dylai fod yn bosib i seryddwyr gatalogio galaethau yn </a:t>
            </a:r>
            <a:r>
              <a:rPr lang="cy-GB" altLang="en-US" sz="1800" noProof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ôl eu morffolegau. </a:t>
            </a:r>
            <a:endParaRPr lang="cy-GB" altLang="en-US" sz="1800" noProof="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y-GB" altLang="en-US" sz="1800" noProof="0" dirty="0" smtClean="0">
              <a:solidFill>
                <a:schemeClr val="bg1"/>
              </a:solidFill>
            </a:endParaRPr>
          </a:p>
        </p:txBody>
      </p:sp>
      <p:pic>
        <p:nvPicPr>
          <p:cNvPr id="1638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78100"/>
            <a:ext cx="4429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itle 1"/>
          <p:cNvSpPr txBox="1">
            <a:spLocks/>
          </p:cNvSpPr>
          <p:nvPr/>
        </p:nvSpPr>
        <p:spPr bwMode="auto">
          <a:xfrm>
            <a:off x="1196975" y="6427788"/>
            <a:ext cx="344703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GB" altLang="en-US" sz="1500">
                <a:solidFill>
                  <a:schemeClr val="bg1"/>
                </a:solidFill>
                <a:latin typeface="Calibri Light" panose="020F0302020204030204" pitchFamily="34" charset="0"/>
              </a:rPr>
              <a:t>www.schoolsobservatory.org</a:t>
            </a:r>
          </a:p>
        </p:txBody>
      </p:sp>
      <p:pic>
        <p:nvPicPr>
          <p:cNvPr id="16391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6215063"/>
            <a:ext cx="10525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80112" y="6503988"/>
            <a:ext cx="14109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dirty="0" err="1" smtClean="0">
                <a:solidFill>
                  <a:schemeClr val="bg1"/>
                </a:solidFill>
                <a:latin typeface="+mn-lt"/>
              </a:rPr>
              <a:t>Credyd</a:t>
            </a:r>
            <a:r>
              <a:rPr lang="en-GB" altLang="en-US" sz="1000" dirty="0" smtClean="0">
                <a:solidFill>
                  <a:schemeClr val="bg1"/>
                </a:solidFill>
                <a:latin typeface="+mn-lt"/>
              </a:rPr>
              <a:t> y </a:t>
            </a:r>
            <a:r>
              <a:rPr lang="en-GB" altLang="en-US" sz="1000" dirty="0" err="1" smtClean="0">
                <a:solidFill>
                  <a:schemeClr val="bg1"/>
                </a:solidFill>
                <a:latin typeface="+mn-lt"/>
              </a:rPr>
              <a:t>delwedd</a:t>
            </a:r>
            <a:r>
              <a:rPr lang="en-GB" altLang="en-US" sz="1000" dirty="0" smtClean="0">
                <a:solidFill>
                  <a:schemeClr val="bg1"/>
                </a:solidFill>
                <a:latin typeface="+mn-lt"/>
              </a:rPr>
              <a:t>: NSO</a:t>
            </a:r>
            <a:endParaRPr lang="en-GB" altLang="en-US" sz="1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altLang="en-US" noProof="0" dirty="0" smtClean="0"/>
              <a:t>Yr Arbrawf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y-GB" altLang="en-US" noProof="0" dirty="0" smtClean="0"/>
              <a:t>Mae pob disgybl yn cael copi o’r tudalen gwaith y </a:t>
            </a:r>
            <a:r>
              <a:rPr lang="cy-GB" altLang="en-US" i="1" noProof="0" dirty="0" smtClean="0"/>
              <a:t>Fforc Tiwnio Hubble.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y-GB" altLang="en-US" noProof="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y-GB" altLang="en-US" dirty="0"/>
              <a:t>Mae’r galaethau wedyn yn cael eu dangos un ar y tro yn y dosbarth. </a:t>
            </a:r>
            <a:r>
              <a:rPr lang="cy-GB" altLang="en-US" dirty="0" smtClean="0"/>
              <a:t> </a:t>
            </a:r>
            <a:endParaRPr lang="cy-GB" altLang="en-US" noProof="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y-GB" altLang="en-US" noProof="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y-GB" altLang="en-US" noProof="0" dirty="0" smtClean="0"/>
              <a:t>Bydd y disgyblion wedyn yn marcio ar y tudalen gwaith pa ddosbarth maen nhw’n meddwl mae pob galaeth yn perthyn i.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y-GB" altLang="en-US" noProof="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y-GB" altLang="en-US" noProof="0" dirty="0" smtClean="0"/>
              <a:t>Pan mae pob galaeth wedi cael ei ddangos, </a:t>
            </a:r>
            <a:r>
              <a:rPr lang="cy-GB" altLang="en-US" noProof="0" dirty="0" smtClean="0"/>
              <a:t>gall </a:t>
            </a:r>
            <a:r>
              <a:rPr lang="cy-GB" altLang="en-US" noProof="0" dirty="0" smtClean="0"/>
              <a:t>canlyniadau barnau’r disgyblion ar gyfer pob delwedd </a:t>
            </a:r>
            <a:r>
              <a:rPr lang="cy-GB" altLang="en-US" noProof="0" dirty="0" smtClean="0"/>
              <a:t>cael </a:t>
            </a:r>
            <a:r>
              <a:rPr lang="cy-GB" altLang="en-US" noProof="0" dirty="0" smtClean="0"/>
              <a:t>eu casglu ac wedyn ei thrafod.  </a:t>
            </a:r>
          </a:p>
        </p:txBody>
      </p:sp>
      <p:pic>
        <p:nvPicPr>
          <p:cNvPr id="17412" name="Picture 3" descr="tuning-fork-workshe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214563"/>
            <a:ext cx="39084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7643813" y="6072188"/>
            <a:ext cx="12588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bg1"/>
                </a:solidFill>
                <a:latin typeface="Georgia" panose="02040502050405020303" pitchFamily="18" charset="0"/>
              </a:rPr>
              <a:t>Image Credit: NSO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altLang="en-US" sz="3800" noProof="0" dirty="0" smtClean="0"/>
              <a:t>Y rhagfynegiad yn erbyn y canlyniadau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45820" y="1690688"/>
            <a:ext cx="4486399" cy="4182343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y-GB" altLang="en-US" sz="1800" noProof="0" dirty="0" smtClean="0"/>
              <a:t>Pa mor dda yw’r cytundeb rhwng pob galaeth?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y-GB" altLang="en-US" sz="1800" noProof="0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y-GB" altLang="en-US" sz="1800" noProof="0" dirty="0" smtClean="0"/>
              <a:t>Ydy’r disgyblion - yn ddiamwys - wedi dosbarthu pob un alaeth?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y-GB" altLang="en-US" sz="1800" noProof="0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y-GB" altLang="en-US" sz="1800" noProof="0" dirty="0" smtClean="0"/>
              <a:t>Oes yna rhai galaethau sy’n cael mwy o anghytundeb na’r gweddill?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y-GB" altLang="en-US" sz="1800" noProof="0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y-GB" altLang="en-US" sz="1800" noProof="0" dirty="0" smtClean="0"/>
              <a:t>Ydy’r dosbarth briodoli mwyaf cyffredin ar gyfer pob galaeth yn cytuno </a:t>
            </a:r>
            <a:r>
              <a:rPr lang="cy-GB" altLang="en-US" sz="1800" dirty="0" smtClean="0"/>
              <a:t>gyda</a:t>
            </a:r>
            <a:r>
              <a:rPr lang="cy-GB" altLang="en-US" sz="1800" noProof="0" dirty="0" smtClean="0"/>
              <a:t> </a:t>
            </a:r>
            <a:r>
              <a:rPr lang="cy-GB" altLang="en-US" sz="1800" noProof="0" dirty="0" smtClean="0"/>
              <a:t>ddosbarthiad sy’n cael ei ddarparu yn y canlyniadau yn y ffeil </a:t>
            </a:r>
            <a:r>
              <a:rPr lang="cy-GB" altLang="en-US" sz="1800" noProof="0" dirty="0" smtClean="0"/>
              <a:t>‘rhestr galaethau’?</a:t>
            </a:r>
            <a:endParaRPr lang="cy-GB" altLang="en-US" sz="1800" noProof="0" dirty="0" smtClean="0"/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7643813" y="6072188"/>
            <a:ext cx="12588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bg1"/>
                </a:solidFill>
                <a:latin typeface="Georgia" panose="02040502050405020303" pitchFamily="18" charset="0"/>
              </a:rPr>
              <a:t>Image Credit: NSO</a:t>
            </a:r>
          </a:p>
        </p:txBody>
      </p:sp>
      <p:pic>
        <p:nvPicPr>
          <p:cNvPr id="18437" name="Picture 7" descr="tuning-fork-workshe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214563"/>
            <a:ext cx="39084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altLang="en-US" noProof="0" dirty="0" smtClean="0"/>
              <a:t>Trafodaeth yn erbyn y canlyniadau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47403" y="1702520"/>
            <a:ext cx="4646290" cy="4369668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y-GB" altLang="en-US" sz="1800" noProof="0" dirty="0" smtClean="0"/>
              <a:t>Ydy galaethau yn gallu cael eu dosbarthu yn ddiamwys </a:t>
            </a:r>
            <a:r>
              <a:rPr lang="cy-GB" altLang="en-US" sz="1800" dirty="0" smtClean="0"/>
              <a:t>drwy</a:t>
            </a:r>
            <a:r>
              <a:rPr lang="cy-GB" altLang="en-US" sz="1800" noProof="0" dirty="0" smtClean="0"/>
              <a:t> </a:t>
            </a:r>
            <a:r>
              <a:rPr lang="cy-GB" altLang="en-US" sz="1800" noProof="0" dirty="0" smtClean="0"/>
              <a:t>ddefnyddio’r Cynllun Dosbarthu Hubble?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y-GB" altLang="en-US" sz="1800" noProof="0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y-GB" altLang="en-US" sz="1800" noProof="0" dirty="0" smtClean="0"/>
              <a:t>Pa fath o anawsterau oedd yna wrth ddosbarthu’r galaethau </a:t>
            </a:r>
            <a:r>
              <a:rPr lang="cy-GB" altLang="en-US" sz="1800" dirty="0" smtClean="0"/>
              <a:t>drwy</a:t>
            </a:r>
            <a:r>
              <a:rPr lang="cy-GB" altLang="en-US" sz="1800" noProof="0" dirty="0" smtClean="0"/>
              <a:t> </a:t>
            </a:r>
            <a:r>
              <a:rPr lang="cy-GB" altLang="en-US" sz="1800" noProof="0" dirty="0" smtClean="0"/>
              <a:t>ddefnyddio’r delweddau a ddarparwyd?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y-GB" altLang="en-US" sz="1800" noProof="0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y-GB" altLang="en-US" sz="1800" noProof="0" dirty="0" smtClean="0"/>
              <a:t>Oes yna angen ar gyfer cynllun dosbarthu mwy manwl?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y-GB" altLang="en-US" sz="1800" noProof="0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y-GB" altLang="en-US" sz="1800" noProof="0" dirty="0" smtClean="0"/>
              <a:t>Mewn pa ffordd </a:t>
            </a:r>
            <a:r>
              <a:rPr lang="cy-GB" altLang="en-US" sz="1800" dirty="0" smtClean="0"/>
              <a:t>gall y</a:t>
            </a:r>
            <a:r>
              <a:rPr lang="cy-GB" altLang="en-US" sz="1800" noProof="0" dirty="0" smtClean="0"/>
              <a:t> </a:t>
            </a:r>
            <a:r>
              <a:rPr lang="cy-GB" altLang="en-US" sz="1800" noProof="0" dirty="0" smtClean="0"/>
              <a:t>cynllun dosbarthu </a:t>
            </a:r>
            <a:r>
              <a:rPr lang="cy-GB" altLang="en-US" sz="1800" noProof="0" dirty="0" smtClean="0"/>
              <a:t>cael </a:t>
            </a:r>
            <a:r>
              <a:rPr lang="cy-GB" altLang="en-US" sz="1800" noProof="0" dirty="0" smtClean="0"/>
              <a:t>ei wella? </a:t>
            </a: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7643813" y="6072188"/>
            <a:ext cx="12588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bg1"/>
                </a:solidFill>
                <a:latin typeface="Georgia" panose="02040502050405020303" pitchFamily="18" charset="0"/>
              </a:rPr>
              <a:t>Image Credit: NSO</a:t>
            </a:r>
          </a:p>
        </p:txBody>
      </p:sp>
      <p:pic>
        <p:nvPicPr>
          <p:cNvPr id="19461" name="Picture 7" descr="tuning-fork-workshe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214563"/>
            <a:ext cx="39084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altLang="en-US" noProof="0" dirty="0" smtClean="0"/>
              <a:t>Cwestiynau, ymarferion a thasgau </a:t>
            </a:r>
          </a:p>
        </p:txBody>
      </p:sp>
      <p:pic>
        <p:nvPicPr>
          <p:cNvPr id="20483" name="Content Placeholder 3" descr="question_mark_3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5" r="29996"/>
          <a:stretch>
            <a:fillRect/>
          </a:stretch>
        </p:blipFill>
        <p:spPr>
          <a:xfrm>
            <a:off x="5435600" y="1665288"/>
            <a:ext cx="2665413" cy="4351337"/>
          </a:xfrm>
        </p:spPr>
      </p:pic>
      <p:sp>
        <p:nvSpPr>
          <p:cNvPr id="20484" name="Content Placeholder 2"/>
          <p:cNvSpPr txBox="1">
            <a:spLocks/>
          </p:cNvSpPr>
          <p:nvPr/>
        </p:nvSpPr>
        <p:spPr bwMode="auto">
          <a:xfrm>
            <a:off x="301625" y="1527175"/>
            <a:ext cx="49133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cy-GB" altLang="en-US" dirty="0" smtClean="0"/>
              <a:t>Mae’r system de Vaucoulers yn ffordd arall o ddosbarthu galaethau. Sut mae hwn yn wahanol o’r Cynllun Dosbarthu Hubble?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y-GB" altLang="en-US" dirty="0" smtClean="0"/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cy-GB" altLang="en-US" dirty="0"/>
              <a:t>Mae un o’r galaethau a ddarparwyd yn y delweddau yn alaeth afreolaidd. Dosbarthwch y ddelwedd hon drwy ddefnyddio’r system de Vaucouleurs</a:t>
            </a:r>
            <a:r>
              <a:rPr lang="cy-GB" altLang="en-US" dirty="0" smtClean="0"/>
              <a:t>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y-GB" altLang="en-US" dirty="0" smtClean="0"/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cy-GB" altLang="en-US" dirty="0" smtClean="0"/>
              <a:t>Pa ddosbarth o alaeth yw ein galaeth ni, y Llwybr Llaethog?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y-GB" altLang="en-US" dirty="0" smtClean="0"/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cy-GB" altLang="en-US" dirty="0" smtClean="0"/>
              <a:t>Pam </a:t>
            </a:r>
            <a:r>
              <a:rPr lang="cy-GB" altLang="en-US" dirty="0" smtClean="0"/>
              <a:t>mae’n </a:t>
            </a:r>
            <a:r>
              <a:rPr lang="cy-GB" altLang="en-US" dirty="0" smtClean="0"/>
              <a:t>anodd cael casgliadau clir ar gyfer morffoleg y Llwybr Llaethog? </a:t>
            </a:r>
            <a:endParaRPr lang="cy-GB" altLang="en-US" dirty="0"/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7643813" y="6072188"/>
            <a:ext cx="12588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bg1"/>
                </a:solidFill>
                <a:latin typeface="Georgia" panose="02040502050405020303" pitchFamily="18" charset="0"/>
              </a:rPr>
              <a:t>Image Credit: NSO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altLang="en-US" noProof="0" dirty="0" smtClean="0"/>
              <a:t>Cyflwyniad Theori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y-GB" altLang="en-US" noProof="0" dirty="0" smtClean="0"/>
              <a:t>Amcan y prosiect yma yw cyflwyno’r cysyniad o amrywiaethau mewn morffolegau galaethol i’r disgyblion.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y-GB" altLang="en-US" noProof="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y-GB" altLang="en-US" dirty="0"/>
              <a:t>T</a:t>
            </a:r>
            <a:r>
              <a:rPr lang="cy-GB" altLang="en-US" dirty="0" smtClean="0"/>
              <a:t>rwy</a:t>
            </a:r>
            <a:r>
              <a:rPr lang="cy-GB" altLang="en-US" noProof="0" dirty="0" smtClean="0"/>
              <a:t> ddefnyddio </a:t>
            </a:r>
            <a:r>
              <a:rPr lang="cy-GB" altLang="en-US" noProof="0" dirty="0" smtClean="0"/>
              <a:t>delweddau o alaethau a gafwyd gan y Telesgop</a:t>
            </a:r>
            <a:r>
              <a:rPr lang="cy-GB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Lerpwl, bydd y disgyblion yn mynd i ddosbarthu galaethau yn ôl y Cynllun Dosbarthu Hubble. </a:t>
            </a:r>
            <a:endParaRPr lang="cy-GB" altLang="en-US" noProof="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y-GB" altLang="en-US" noProof="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y-GB" altLang="en-US" noProof="0" dirty="0" smtClean="0"/>
              <a:t>Bydd trafodaeth yn canolbwyntio ar ansawdd y dull dosbarthu.</a:t>
            </a:r>
          </a:p>
        </p:txBody>
      </p:sp>
      <p:pic>
        <p:nvPicPr>
          <p:cNvPr id="4100" name="Picture 4" descr="IMG_6990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25"/>
            <a:ext cx="43370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altLang="en-US" noProof="0" dirty="0" smtClean="0"/>
              <a:t>Cyflwyniad Theori Arall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y-GB" noProof="0" dirty="0" smtClean="0"/>
              <a:t>Mae’r adran astroffiseg o Brifysgol John Moores Lerpwl yn gweithio ar gynllun newydd ar gyfer dosbarthu galaethau.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y-GB" noProof="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y-GB" dirty="0"/>
              <a:t>Bydden nhw'n hoffi barn grŵp o seryddwyr amatur ar y ddulliau dosbarthu cyfredol</a:t>
            </a:r>
            <a:r>
              <a:rPr lang="cy-GB" dirty="0" smtClean="0"/>
              <a:t>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cy-GB" noProof="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y-GB" noProof="0" dirty="0" smtClean="0"/>
              <a:t>Dosbarthu detholiad o ddelweddau galaethau a gafwyd gan y Telesgop</a:t>
            </a:r>
            <a:r>
              <a:rPr lang="cy-GB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Lerpwl </a:t>
            </a:r>
            <a:r>
              <a:rPr lang="cy-GB" dirty="0" smtClean="0">
                <a:latin typeface="Calibri" panose="020F0502020204030204" pitchFamily="34" charset="0"/>
                <a:cs typeface="Calibri" panose="020F0502020204030204" pitchFamily="34" charset="0"/>
              </a:rPr>
              <a:t>drwy</a:t>
            </a:r>
            <a:r>
              <a:rPr lang="cy-GB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y-GB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defnyddio’r Cynllun Dosbarthu Hubble. </a:t>
            </a:r>
            <a:endParaRPr lang="cy-GB" noProof="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y-GB" noProof="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y-GB" noProof="0" dirty="0" smtClean="0"/>
              <a:t>Rhowch eich barnau ar ansawdd y cynllun dosbarthu a sut mae’n gallu cael ei wella. </a:t>
            </a:r>
          </a:p>
        </p:txBody>
      </p:sp>
      <p:pic>
        <p:nvPicPr>
          <p:cNvPr id="5124" name="Picture 3" descr="IMG_6990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25"/>
            <a:ext cx="43370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altLang="en-US" noProof="0" dirty="0" smtClean="0">
                <a:solidFill>
                  <a:schemeClr val="bg1"/>
                </a:solidFill>
              </a:rPr>
              <a:t>Galaethau</a:t>
            </a:r>
          </a:p>
        </p:txBody>
      </p:sp>
      <p:pic>
        <p:nvPicPr>
          <p:cNvPr id="6147" name="Content Placeholder 5" descr="ngc4921_hst_b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2825" y="1825625"/>
            <a:ext cx="4578350" cy="4351338"/>
          </a:xfrm>
        </p:spPr>
      </p:pic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428625" y="1714500"/>
            <a:ext cx="824706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Mae galaethau yn gasgliad o nwyon, s</a:t>
            </a:r>
            <a:r>
              <a:rPr lang="cy-GB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êr, planedau, rhew a llwch sy’n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 rhwymo’n ddisgyrchiannol (gravitationally bound)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i’w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eu gilydd.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Maen nhw’n dod mewn amrywiad mawr o wahanol feintiau a siapiau.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Yn amrywio o alaethau corrach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sy’n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cynnwys degau o filiynau </a:t>
            </a:r>
            <a:r>
              <a:rPr lang="cy-GB" altLang="en-US" dirty="0" smtClean="0">
                <a:solidFill>
                  <a:schemeClr val="bg1"/>
                </a:solidFill>
              </a:rPr>
              <a:t>(10</a:t>
            </a:r>
            <a:r>
              <a:rPr lang="cy-GB" altLang="en-US" baseline="30000" dirty="0" smtClean="0">
                <a:solidFill>
                  <a:schemeClr val="bg1"/>
                </a:solidFill>
              </a:rPr>
              <a:t>7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) s</a:t>
            </a:r>
            <a:r>
              <a:rPr lang="cy-GB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êr, i fyny at cewri-enfawr (supergiants) yn cynnwys i fyny at triliwn o sêr (</a:t>
            </a:r>
            <a:r>
              <a:rPr lang="cy-GB" altLang="en-US" dirty="0" smtClean="0">
                <a:solidFill>
                  <a:schemeClr val="bg1"/>
                </a:solidFill>
              </a:rPr>
              <a:t>10</a:t>
            </a:r>
            <a:r>
              <a:rPr lang="cy-GB" altLang="en-US" baseline="30000" dirty="0" smtClean="0">
                <a:solidFill>
                  <a:schemeClr val="bg1"/>
                </a:solidFill>
              </a:rPr>
              <a:t>12</a:t>
            </a:r>
            <a:r>
              <a:rPr lang="cy-GB" altLang="en-US" dirty="0" smtClean="0">
                <a:solidFill>
                  <a:schemeClr val="bg1"/>
                </a:solidFill>
              </a:rPr>
              <a:t>).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Mae yna mwy na 100 biliwn </a:t>
            </a:r>
            <a:r>
              <a:rPr lang="cy-GB" altLang="en-US" dirty="0" smtClean="0">
                <a:solidFill>
                  <a:schemeClr val="bg1"/>
                </a:solidFill>
              </a:rPr>
              <a:t>(10</a:t>
            </a:r>
            <a:r>
              <a:rPr lang="cy-GB" altLang="en-US" baseline="30000" dirty="0" smtClean="0">
                <a:solidFill>
                  <a:schemeClr val="bg1"/>
                </a:solidFill>
              </a:rPr>
              <a:t>11</a:t>
            </a:r>
            <a:r>
              <a:rPr lang="cy-GB" altLang="en-US" baseline="-25000" dirty="0" smtClean="0">
                <a:solidFill>
                  <a:schemeClr val="bg1"/>
                </a:solidFill>
              </a:rPr>
              <a:t> </a:t>
            </a:r>
            <a:r>
              <a:rPr lang="cy-GB" altLang="en-US" dirty="0" smtClean="0">
                <a:solidFill>
                  <a:schemeClr val="bg1"/>
                </a:solidFill>
              </a:rPr>
              <a:t>) o alaethau yn y bydysawd gweladwy.</a:t>
            </a:r>
            <a:endParaRPr lang="cy-GB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5779938" y="6587222"/>
            <a:ext cx="13869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dirty="0" err="1" smtClean="0">
                <a:solidFill>
                  <a:schemeClr val="bg1"/>
                </a:solidFill>
                <a:latin typeface="+mn-lt"/>
              </a:rPr>
              <a:t>Credyd</a:t>
            </a:r>
            <a:r>
              <a:rPr lang="en-GB" altLang="en-US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altLang="en-US" sz="1000" dirty="0" err="1" smtClean="0">
                <a:solidFill>
                  <a:schemeClr val="bg1"/>
                </a:solidFill>
                <a:latin typeface="+mn-lt"/>
              </a:rPr>
              <a:t>delwedd</a:t>
            </a:r>
            <a:r>
              <a:rPr lang="en-GB" altLang="en-US" sz="1000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GB" altLang="en-US" sz="1000" dirty="0">
                <a:solidFill>
                  <a:schemeClr val="bg1"/>
                </a:solidFill>
                <a:latin typeface="+mn-lt"/>
              </a:rPr>
              <a:t>NASA</a:t>
            </a:r>
          </a:p>
        </p:txBody>
      </p:sp>
      <p:sp>
        <p:nvSpPr>
          <p:cNvPr id="6150" name="Title 1"/>
          <p:cNvSpPr txBox="1">
            <a:spLocks/>
          </p:cNvSpPr>
          <p:nvPr/>
        </p:nvSpPr>
        <p:spPr bwMode="auto">
          <a:xfrm>
            <a:off x="1187555" y="6404659"/>
            <a:ext cx="5984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GB" altLang="en-US" sz="1500" dirty="0">
                <a:solidFill>
                  <a:schemeClr val="bg1"/>
                </a:solidFill>
                <a:latin typeface="Calibri Light" panose="020F0302020204030204" pitchFamily="34" charset="0"/>
              </a:rPr>
              <a:t>www.schoolsobservatory.org</a:t>
            </a:r>
          </a:p>
        </p:txBody>
      </p:sp>
      <p:pic>
        <p:nvPicPr>
          <p:cNvPr id="6151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6215063"/>
            <a:ext cx="10525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altLang="en-US" noProof="0" dirty="0" smtClean="0">
                <a:solidFill>
                  <a:schemeClr val="bg1"/>
                </a:solidFill>
              </a:rPr>
              <a:t>Galaethau Eliptig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y-GB" noProof="0" dirty="0" smtClean="0">
                <a:solidFill>
                  <a:schemeClr val="bg1"/>
                </a:solidFill>
              </a:rPr>
              <a:t>Mae galaethau eliptig yn creu tua hanner y boblogaeth galaethol yn y bydysawd gweladwy.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y-GB" noProof="0" dirty="0" smtClean="0">
              <a:solidFill>
                <a:schemeClr val="bg1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y-GB" noProof="0" dirty="0" smtClean="0">
                <a:solidFill>
                  <a:schemeClr val="bg1"/>
                </a:solidFill>
              </a:rPr>
              <a:t>Mae ganddynt ddosbarthiad golau dinodwedd llyfn ac yn ymddangos fel siapiau eliptig mewn delweddau ffotograffig.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y-GB" noProof="0" dirty="0" smtClean="0">
              <a:solidFill>
                <a:schemeClr val="bg1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y-GB" noProof="0" dirty="0" smtClean="0">
                <a:solidFill>
                  <a:schemeClr val="bg1"/>
                </a:solidFill>
              </a:rPr>
              <a:t>Mae yna ychydig iawn o ffurfio s</a:t>
            </a:r>
            <a:r>
              <a:rPr lang="cy-GB" noProof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êr ynddynt. </a:t>
            </a:r>
            <a:endParaRPr lang="cy-GB" noProof="0" dirty="0" smtClean="0">
              <a:solidFill>
                <a:schemeClr val="bg1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y-GB" noProof="0" dirty="0" smtClean="0">
              <a:solidFill>
                <a:schemeClr val="bg1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y-GB" noProof="0" dirty="0" smtClean="0">
                <a:solidFill>
                  <a:schemeClr val="bg1"/>
                </a:solidFill>
              </a:rPr>
              <a:t>Maen nhw’n cael ei lleoli yn agos at ganol clystyrau cyfoethog (cyfoethog mewn termau o elfennau = metalig) galaethol.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y-GB" noProof="0" dirty="0" smtClean="0">
              <a:solidFill>
                <a:schemeClr val="bg1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y-GB" noProof="0" dirty="0" smtClean="0">
                <a:solidFill>
                  <a:schemeClr val="bg1"/>
                </a:solidFill>
              </a:rPr>
              <a:t>Maen </a:t>
            </a:r>
            <a:r>
              <a:rPr lang="cy-GB" noProof="0" dirty="0" smtClean="0">
                <a:solidFill>
                  <a:schemeClr val="bg1"/>
                </a:solidFill>
              </a:rPr>
              <a:t>nhw’n </a:t>
            </a:r>
            <a:r>
              <a:rPr lang="cy-GB" noProof="0" dirty="0" smtClean="0">
                <a:solidFill>
                  <a:schemeClr val="bg1"/>
                </a:solidFill>
              </a:rPr>
              <a:t>dlawd mewn nwyon. </a:t>
            </a:r>
          </a:p>
        </p:txBody>
      </p:sp>
      <p:pic>
        <p:nvPicPr>
          <p:cNvPr id="7172" name="Picture 4" descr="heic0804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668463"/>
            <a:ext cx="44291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5700905" y="6503988"/>
            <a:ext cx="1473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dirty="0" err="1" smtClean="0">
                <a:solidFill>
                  <a:schemeClr val="bg1"/>
                </a:solidFill>
                <a:latin typeface="+mn-lt"/>
              </a:rPr>
              <a:t>Credyd</a:t>
            </a:r>
            <a:r>
              <a:rPr lang="en-GB" altLang="en-US" sz="1000" dirty="0" smtClean="0">
                <a:solidFill>
                  <a:schemeClr val="bg1"/>
                </a:solidFill>
                <a:latin typeface="+mn-lt"/>
              </a:rPr>
              <a:t> y </a:t>
            </a:r>
            <a:r>
              <a:rPr lang="en-GB" altLang="en-US" sz="1000" dirty="0" err="1" smtClean="0">
                <a:solidFill>
                  <a:schemeClr val="bg1"/>
                </a:solidFill>
                <a:latin typeface="+mn-lt"/>
              </a:rPr>
              <a:t>delwedd</a:t>
            </a:r>
            <a:r>
              <a:rPr lang="en-GB" altLang="en-US" sz="1000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GB" altLang="en-US" sz="1000" dirty="0">
                <a:solidFill>
                  <a:schemeClr val="bg1"/>
                </a:solidFill>
                <a:latin typeface="+mn-lt"/>
              </a:rPr>
              <a:t>NASA</a:t>
            </a:r>
          </a:p>
        </p:txBody>
      </p:sp>
      <p:sp>
        <p:nvSpPr>
          <p:cNvPr id="7174" name="Title 1"/>
          <p:cNvSpPr txBox="1">
            <a:spLocks/>
          </p:cNvSpPr>
          <p:nvPr/>
        </p:nvSpPr>
        <p:spPr bwMode="auto">
          <a:xfrm>
            <a:off x="1196975" y="6427788"/>
            <a:ext cx="452715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GB" altLang="en-US" sz="1500">
                <a:solidFill>
                  <a:schemeClr val="bg1"/>
                </a:solidFill>
                <a:latin typeface="Calibri Light" panose="020F0302020204030204" pitchFamily="34" charset="0"/>
              </a:rPr>
              <a:t>www.schoolsobservatory.org</a:t>
            </a:r>
          </a:p>
        </p:txBody>
      </p:sp>
      <p:pic>
        <p:nvPicPr>
          <p:cNvPr id="7175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6215063"/>
            <a:ext cx="10525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altLang="en-US" noProof="0" dirty="0" smtClean="0">
                <a:solidFill>
                  <a:schemeClr val="bg1"/>
                </a:solidFill>
              </a:rPr>
              <a:t>Galaethau Troellog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y-GB" dirty="0">
                <a:solidFill>
                  <a:schemeClr val="bg1"/>
                </a:solidFill>
              </a:rPr>
              <a:t>Mae’r hanner arall o’r boblogaeth galaethol yn </a:t>
            </a:r>
            <a:r>
              <a:rPr lang="cy-GB" dirty="0" smtClean="0">
                <a:solidFill>
                  <a:schemeClr val="bg1"/>
                </a:solidFill>
              </a:rPr>
              <a:t>gwastad </a:t>
            </a:r>
            <a:r>
              <a:rPr lang="cy-GB" dirty="0">
                <a:solidFill>
                  <a:schemeClr val="bg1"/>
                </a:solidFill>
              </a:rPr>
              <a:t>gyda freichiau troellog. </a:t>
            </a:r>
            <a:endParaRPr lang="cy-GB" dirty="0" smtClean="0">
              <a:solidFill>
                <a:schemeClr val="bg1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cy-GB" noProof="0" dirty="0" smtClean="0">
              <a:solidFill>
                <a:schemeClr val="bg1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y-GB" noProof="0" dirty="0" smtClean="0">
                <a:solidFill>
                  <a:schemeClr val="bg1"/>
                </a:solidFill>
              </a:rPr>
              <a:t>Gellir ddod o hyd i ffurfiant s</a:t>
            </a:r>
            <a:r>
              <a:rPr lang="cy-GB" noProof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êr gweithredol mewn galaethau troellog.</a:t>
            </a:r>
            <a:endParaRPr lang="cy-GB" noProof="0" dirty="0" smtClean="0">
              <a:solidFill>
                <a:schemeClr val="bg1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y-GB" noProof="0" dirty="0" smtClean="0">
              <a:solidFill>
                <a:schemeClr val="bg1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y-GB" noProof="0" dirty="0" smtClean="0">
                <a:solidFill>
                  <a:schemeClr val="bg1"/>
                </a:solidFill>
              </a:rPr>
              <a:t>Llawer mwy ynysig na galaethau eliptig.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y-GB" noProof="0" dirty="0" smtClean="0">
              <a:solidFill>
                <a:schemeClr val="bg1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y-GB" noProof="0" dirty="0" smtClean="0">
                <a:solidFill>
                  <a:schemeClr val="bg1"/>
                </a:solidFill>
              </a:rPr>
              <a:t>Mae lonau llwch yn y breichiau troellog yn cael eu creu gan genedlaethau o s</a:t>
            </a:r>
            <a:r>
              <a:rPr lang="cy-GB" noProof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êr sydd wedi marw ac </a:t>
            </a:r>
            <a:r>
              <a:rPr lang="cy-GB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yn lledaenu’r galaeth gyda </a:t>
            </a:r>
            <a:r>
              <a:rPr lang="cy-GB" noProof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deunydd serol (uwchnofa). </a:t>
            </a:r>
            <a:endParaRPr lang="cy-GB" noProof="0" dirty="0" smtClean="0">
              <a:solidFill>
                <a:schemeClr val="bg1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y-GB" noProof="0" dirty="0" smtClean="0">
              <a:solidFill>
                <a:schemeClr val="bg1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y-GB" noProof="0" dirty="0" smtClean="0">
                <a:solidFill>
                  <a:schemeClr val="bg1"/>
                </a:solidFill>
              </a:rPr>
              <a:t>Maen nhw’n gyfoethog mewn nwyon.</a:t>
            </a:r>
          </a:p>
        </p:txBody>
      </p:sp>
      <p:pic>
        <p:nvPicPr>
          <p:cNvPr id="8196" name="Picture 3" descr="heic0506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000250"/>
            <a:ext cx="438308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1825" y="6459538"/>
            <a:ext cx="242411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</a:rPr>
              <a:t>National Schools’ Observatory</a:t>
            </a:r>
          </a:p>
        </p:txBody>
      </p:sp>
      <p:pic>
        <p:nvPicPr>
          <p:cNvPr id="8198" name="Picture 5" descr="NSO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6350000"/>
            <a:ext cx="5413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5652120" y="6519917"/>
            <a:ext cx="1473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y-GB" altLang="en-US" sz="1000" dirty="0" smtClean="0">
                <a:solidFill>
                  <a:schemeClr val="bg1"/>
                </a:solidFill>
                <a:latin typeface="+mn-lt"/>
              </a:rPr>
              <a:t>Credyd y delwedd: NASA</a:t>
            </a:r>
            <a:endParaRPr lang="cy-GB" altLang="en-US" sz="1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altLang="en-US" noProof="0" dirty="0" smtClean="0">
                <a:solidFill>
                  <a:schemeClr val="bg1"/>
                </a:solidFill>
              </a:rPr>
              <a:t>Troellau </a:t>
            </a:r>
            <a:r>
              <a:rPr lang="cy-GB" altLang="en-US" noProof="0" dirty="0" smtClean="0">
                <a:solidFill>
                  <a:schemeClr val="bg1"/>
                </a:solidFill>
              </a:rPr>
              <a:t>Barrog</a:t>
            </a:r>
            <a:r>
              <a:rPr lang="cy-GB" altLang="en-US" noProof="0" dirty="0" smtClean="0">
                <a:solidFill>
                  <a:schemeClr val="bg1"/>
                </a:solidFill>
              </a:rPr>
              <a:t/>
            </a:r>
            <a:br>
              <a:rPr lang="cy-GB" altLang="en-US" noProof="0" dirty="0" smtClean="0">
                <a:solidFill>
                  <a:schemeClr val="bg1"/>
                </a:solidFill>
              </a:rPr>
            </a:br>
            <a:r>
              <a:rPr lang="cy-GB" altLang="en-US" sz="3000" noProof="0" dirty="0" smtClean="0">
                <a:solidFill>
                  <a:schemeClr val="bg1"/>
                </a:solidFill>
              </a:rPr>
              <a:t>(Barred Spirals)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y-GB" altLang="en-US" dirty="0">
                <a:solidFill>
                  <a:schemeClr val="bg1"/>
                </a:solidFill>
              </a:rPr>
              <a:t>Nid yw'r breichiau mewn galaethau troellau </a:t>
            </a:r>
            <a:r>
              <a:rPr lang="cy-GB" altLang="en-US" dirty="0" smtClean="0">
                <a:solidFill>
                  <a:schemeClr val="bg1"/>
                </a:solidFill>
              </a:rPr>
              <a:t>barrog </a:t>
            </a:r>
            <a:r>
              <a:rPr lang="cy-GB" altLang="en-US" b="1" dirty="0" smtClean="0">
                <a:solidFill>
                  <a:schemeClr val="bg1"/>
                </a:solidFill>
              </a:rPr>
              <a:t>ddim</a:t>
            </a:r>
            <a:r>
              <a:rPr lang="cy-GB" altLang="en-US" dirty="0" smtClean="0">
                <a:solidFill>
                  <a:schemeClr val="bg1"/>
                </a:solidFill>
              </a:rPr>
              <a:t> </a:t>
            </a:r>
            <a:r>
              <a:rPr lang="cy-GB" altLang="en-US" dirty="0">
                <a:solidFill>
                  <a:schemeClr val="bg1"/>
                </a:solidFill>
              </a:rPr>
              <a:t>yn troelli’r holl ffordd i’r canol. </a:t>
            </a:r>
            <a:endParaRPr lang="cy-GB" altLang="en-US" dirty="0" smtClean="0">
              <a:solidFill>
                <a:schemeClr val="bg1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cy-GB" altLang="en-US" noProof="0" dirty="0" smtClean="0">
              <a:solidFill>
                <a:schemeClr val="bg1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y-GB" altLang="en-US" noProof="0" dirty="0" smtClean="0">
                <a:solidFill>
                  <a:schemeClr val="bg1"/>
                </a:solidFill>
              </a:rPr>
              <a:t>Mae’r breichiau troellog wedi’u hatodi ar bennau’r nodweddion bar-syth.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y-GB" altLang="en-US" noProof="0" dirty="0" smtClean="0">
              <a:solidFill>
                <a:schemeClr val="bg1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y-GB" altLang="en-US" noProof="0" dirty="0" smtClean="0">
                <a:solidFill>
                  <a:schemeClr val="bg1"/>
                </a:solidFill>
              </a:rPr>
              <a:t>Mae’n cael ei gredu bod y troellau </a:t>
            </a:r>
            <a:r>
              <a:rPr lang="cy-GB" altLang="en-US" noProof="0" dirty="0" smtClean="0">
                <a:solidFill>
                  <a:schemeClr val="bg1"/>
                </a:solidFill>
              </a:rPr>
              <a:t>barrog </a:t>
            </a:r>
            <a:r>
              <a:rPr lang="cy-GB" altLang="en-US" dirty="0" smtClean="0">
                <a:solidFill>
                  <a:schemeClr val="bg1"/>
                </a:solidFill>
              </a:rPr>
              <a:t>gyda</a:t>
            </a:r>
            <a:r>
              <a:rPr lang="cy-GB" altLang="en-US" noProof="0" dirty="0" smtClean="0">
                <a:solidFill>
                  <a:schemeClr val="bg1"/>
                </a:solidFill>
              </a:rPr>
              <a:t> </a:t>
            </a:r>
            <a:r>
              <a:rPr lang="cy-GB" altLang="en-US" noProof="0" dirty="0" smtClean="0">
                <a:solidFill>
                  <a:schemeClr val="bg1"/>
                </a:solidFill>
              </a:rPr>
              <a:t>mecanweithiau sy’n sianeli nwy i ganol yr alaeth, efallai oherwydd y tyllau du enfawr yn y canol.</a:t>
            </a:r>
          </a:p>
        </p:txBody>
      </p:sp>
      <p:pic>
        <p:nvPicPr>
          <p:cNvPr id="9220" name="Picture 3" descr="A-Barred-Spiral-Galaxy-(1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43188"/>
            <a:ext cx="4201666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1825" y="6459538"/>
            <a:ext cx="242411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</a:rPr>
              <a:t>National Schools’ Observatory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5518875" y="6519152"/>
            <a:ext cx="15408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dirty="0" err="1" smtClean="0">
                <a:solidFill>
                  <a:schemeClr val="bg1"/>
                </a:solidFill>
                <a:latin typeface="+mn-lt"/>
              </a:rPr>
              <a:t>Credydd</a:t>
            </a:r>
            <a:r>
              <a:rPr lang="en-GB" altLang="en-US" sz="1000" dirty="0" smtClean="0">
                <a:solidFill>
                  <a:schemeClr val="bg1"/>
                </a:solidFill>
                <a:latin typeface="+mn-lt"/>
              </a:rPr>
              <a:t> y </a:t>
            </a:r>
            <a:r>
              <a:rPr lang="en-GB" altLang="en-US" sz="1000" dirty="0" err="1" smtClean="0">
                <a:solidFill>
                  <a:schemeClr val="bg1"/>
                </a:solidFill>
                <a:latin typeface="+mn-lt"/>
              </a:rPr>
              <a:t>delwedd</a:t>
            </a:r>
            <a:r>
              <a:rPr lang="en-GB" altLang="en-US" sz="1000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GB" altLang="en-US" sz="1000" dirty="0">
                <a:solidFill>
                  <a:schemeClr val="bg1"/>
                </a:solidFill>
                <a:latin typeface="+mn-lt"/>
              </a:rPr>
              <a:t>NASA</a:t>
            </a:r>
          </a:p>
        </p:txBody>
      </p:sp>
      <p:sp>
        <p:nvSpPr>
          <p:cNvPr id="9223" name="Title 1"/>
          <p:cNvSpPr txBox="1">
            <a:spLocks/>
          </p:cNvSpPr>
          <p:nvPr/>
        </p:nvSpPr>
        <p:spPr bwMode="auto">
          <a:xfrm>
            <a:off x="1196975" y="6427788"/>
            <a:ext cx="452715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GB" altLang="en-US" sz="1500">
                <a:solidFill>
                  <a:schemeClr val="bg1"/>
                </a:solidFill>
                <a:latin typeface="Calibri Light" panose="020F0302020204030204" pitchFamily="34" charset="0"/>
              </a:rPr>
              <a:t>www.schoolsobservatory.org</a:t>
            </a:r>
          </a:p>
        </p:txBody>
      </p:sp>
      <p:pic>
        <p:nvPicPr>
          <p:cNvPr id="9224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6215063"/>
            <a:ext cx="10525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altLang="en-US" noProof="0" dirty="0" smtClean="0">
                <a:solidFill>
                  <a:schemeClr val="bg1"/>
                </a:solidFill>
              </a:rPr>
              <a:t>Galaethau Lensaidd</a:t>
            </a:r>
          </a:p>
        </p:txBody>
      </p:sp>
      <p:pic>
        <p:nvPicPr>
          <p:cNvPr id="10243" name="Content Placeholder 3" descr="lenti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785938"/>
            <a:ext cx="3886200" cy="3886200"/>
          </a:xfrm>
        </p:spPr>
      </p:pic>
      <p:sp>
        <p:nvSpPr>
          <p:cNvPr id="20484" name="Content Placeholder 2"/>
          <p:cNvSpPr txBox="1">
            <a:spLocks/>
          </p:cNvSpPr>
          <p:nvPr/>
        </p:nvSpPr>
        <p:spPr bwMode="auto">
          <a:xfrm>
            <a:off x="517525" y="1773238"/>
            <a:ext cx="43418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Mae Galaethau Lensaidd, a enwyd oherwydd eu morffoleg si</a:t>
            </a:r>
            <a:r>
              <a:rPr lang="cy-GB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âp lens, yn gam canolradd rhwng galaethau troellog ac eliptig. </a:t>
            </a: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cy-GB" altLang="en-US" dirty="0">
                <a:solidFill>
                  <a:schemeClr val="bg1"/>
                </a:solidFill>
                <a:latin typeface="+mn-lt"/>
              </a:rPr>
              <a:t>Fel galaethau troellog, maen nhw'n siapio fel disc gyda chwydd canolog mawr, ond nid ydyn nhw gyda unrhyw freichiau troellog canfyddadwy. </a:t>
            </a: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cy-GB" altLang="en-US" dirty="0" smtClean="0">
              <a:solidFill>
                <a:schemeClr val="bg1"/>
              </a:solidFill>
              <a:latin typeface="+mn-lt"/>
            </a:endParaRPr>
          </a:p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Maen nhw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gyda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llai o fater rhyngserol i gymharu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gyda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galaethau troellog a, fel galaethau eliptig,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gyda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y-GB" altLang="en-US" dirty="0" smtClean="0">
                <a:solidFill>
                  <a:schemeClr val="bg1"/>
                </a:solidFill>
                <a:latin typeface="+mn-lt"/>
              </a:rPr>
              <a:t>maint bach o ffurfiant s</a:t>
            </a:r>
            <a:r>
              <a:rPr lang="cy-GB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êr parhaus ac yn bennaf yn cynnwys sêr hen. </a:t>
            </a:r>
            <a:endParaRPr lang="cy-GB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5580112" y="6503988"/>
            <a:ext cx="1473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dirty="0" err="1" smtClean="0">
                <a:solidFill>
                  <a:schemeClr val="bg1"/>
                </a:solidFill>
                <a:latin typeface="+mn-lt"/>
              </a:rPr>
              <a:t>Credyd</a:t>
            </a:r>
            <a:r>
              <a:rPr lang="en-GB" altLang="en-US" sz="1000" dirty="0" smtClean="0">
                <a:solidFill>
                  <a:schemeClr val="bg1"/>
                </a:solidFill>
                <a:latin typeface="+mn-lt"/>
              </a:rPr>
              <a:t> y </a:t>
            </a:r>
            <a:r>
              <a:rPr lang="en-GB" altLang="en-US" sz="1000" dirty="0" err="1" smtClean="0">
                <a:solidFill>
                  <a:schemeClr val="bg1"/>
                </a:solidFill>
                <a:latin typeface="+mn-lt"/>
              </a:rPr>
              <a:t>delwedd</a:t>
            </a:r>
            <a:r>
              <a:rPr lang="en-GB" altLang="en-US" sz="1000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GB" altLang="en-US" sz="1000" dirty="0">
                <a:solidFill>
                  <a:schemeClr val="bg1"/>
                </a:solidFill>
                <a:latin typeface="+mn-lt"/>
              </a:rPr>
              <a:t>NASA</a:t>
            </a:r>
          </a:p>
        </p:txBody>
      </p:sp>
      <p:sp>
        <p:nvSpPr>
          <p:cNvPr id="10246" name="Title 1"/>
          <p:cNvSpPr txBox="1">
            <a:spLocks/>
          </p:cNvSpPr>
          <p:nvPr/>
        </p:nvSpPr>
        <p:spPr bwMode="auto">
          <a:xfrm>
            <a:off x="1196975" y="6427788"/>
            <a:ext cx="27989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GB" altLang="en-US" sz="1500">
                <a:solidFill>
                  <a:schemeClr val="bg1"/>
                </a:solidFill>
                <a:latin typeface="Calibri Light" panose="020F0302020204030204" pitchFamily="34" charset="0"/>
              </a:rPr>
              <a:t>www.schoolsobservatory.org</a:t>
            </a:r>
          </a:p>
        </p:txBody>
      </p:sp>
      <p:pic>
        <p:nvPicPr>
          <p:cNvPr id="1024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6215063"/>
            <a:ext cx="10525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altLang="en-US" noProof="0" dirty="0" smtClean="0">
                <a:solidFill>
                  <a:schemeClr val="bg1"/>
                </a:solidFill>
              </a:rPr>
              <a:t>Galaethau Afreolaidd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00063" y="1643063"/>
            <a:ext cx="3770312" cy="45720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y-GB" altLang="en-US" sz="1800" dirty="0">
                <a:solidFill>
                  <a:schemeClr val="bg1"/>
                </a:solidFill>
              </a:rPr>
              <a:t>Nid yw rhai galaethau ddim wedi siapio'n rheolaidd</a:t>
            </a:r>
            <a:r>
              <a:rPr lang="cy-GB" altLang="en-US" sz="18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cy-GB" altLang="en-US" sz="1800" noProof="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y-GB" altLang="en-US" sz="1800" dirty="0" smtClean="0">
                <a:solidFill>
                  <a:schemeClr val="bg1"/>
                </a:solidFill>
              </a:rPr>
              <a:t>Gall</a:t>
            </a:r>
            <a:r>
              <a:rPr lang="cy-GB" altLang="en-US" sz="1800" noProof="0" dirty="0" smtClean="0">
                <a:solidFill>
                  <a:schemeClr val="bg1"/>
                </a:solidFill>
              </a:rPr>
              <a:t> </a:t>
            </a:r>
            <a:r>
              <a:rPr lang="cy-GB" altLang="en-US" sz="1800" noProof="0" dirty="0" smtClean="0">
                <a:solidFill>
                  <a:schemeClr val="bg1"/>
                </a:solidFill>
              </a:rPr>
              <a:t>galaethau weithiau </a:t>
            </a:r>
            <a:r>
              <a:rPr lang="cy-GB" altLang="en-US" sz="1800" noProof="0" dirty="0" smtClean="0">
                <a:solidFill>
                  <a:schemeClr val="bg1"/>
                </a:solidFill>
              </a:rPr>
              <a:t>rhyngweithio gyda’u </a:t>
            </a:r>
            <a:r>
              <a:rPr lang="cy-GB" altLang="en-US" sz="1800" noProof="0" dirty="0" smtClean="0">
                <a:solidFill>
                  <a:schemeClr val="bg1"/>
                </a:solidFill>
              </a:rPr>
              <a:t>gilydd. Mae’r camau gweithredu sy’n </a:t>
            </a:r>
            <a:r>
              <a:rPr lang="cy-GB" altLang="en-US" sz="1800" noProof="0" dirty="0" smtClean="0">
                <a:solidFill>
                  <a:schemeClr val="bg1"/>
                </a:solidFill>
              </a:rPr>
              <a:t>delio </a:t>
            </a:r>
            <a:r>
              <a:rPr lang="cy-GB" altLang="en-US" sz="1800" noProof="0" dirty="0" smtClean="0">
                <a:solidFill>
                  <a:schemeClr val="bg1"/>
                </a:solidFill>
              </a:rPr>
              <a:t>disgyrchiant yn anffurfio morffoleg yr alaeth.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y-GB" altLang="en-US" sz="1800" noProof="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y-GB" altLang="en-US" sz="1800" noProof="0" dirty="0" smtClean="0">
                <a:solidFill>
                  <a:schemeClr val="bg1"/>
                </a:solidFill>
              </a:rPr>
              <a:t>Mae galaethau sydd yn gwneud hwn yn cael eu henwi’n ‘galaethau afreolaidd’. </a:t>
            </a:r>
          </a:p>
        </p:txBody>
      </p:sp>
      <p:pic>
        <p:nvPicPr>
          <p:cNvPr id="11268" name="Picture 4" descr="heic0615af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1643063"/>
            <a:ext cx="41497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itle 1"/>
          <p:cNvSpPr txBox="1">
            <a:spLocks/>
          </p:cNvSpPr>
          <p:nvPr/>
        </p:nvSpPr>
        <p:spPr bwMode="auto">
          <a:xfrm>
            <a:off x="1196975" y="6427788"/>
            <a:ext cx="323100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GB" altLang="en-US" sz="1500">
                <a:solidFill>
                  <a:schemeClr val="bg1"/>
                </a:solidFill>
                <a:latin typeface="Calibri Light" panose="020F0302020204030204" pitchFamily="34" charset="0"/>
              </a:rPr>
              <a:t>www.schoolsobservatory.org</a:t>
            </a:r>
          </a:p>
        </p:txBody>
      </p:sp>
      <p:pic>
        <p:nvPicPr>
          <p:cNvPr id="11271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6215063"/>
            <a:ext cx="10525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80112" y="6503988"/>
            <a:ext cx="1473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dirty="0" err="1" smtClean="0">
                <a:solidFill>
                  <a:schemeClr val="bg1"/>
                </a:solidFill>
                <a:latin typeface="+mn-lt"/>
              </a:rPr>
              <a:t>Credyd</a:t>
            </a:r>
            <a:r>
              <a:rPr lang="en-GB" altLang="en-US" sz="1000" dirty="0" smtClean="0">
                <a:solidFill>
                  <a:schemeClr val="bg1"/>
                </a:solidFill>
                <a:latin typeface="+mn-lt"/>
              </a:rPr>
              <a:t> y </a:t>
            </a:r>
            <a:r>
              <a:rPr lang="en-GB" altLang="en-US" sz="1000" dirty="0" err="1" smtClean="0">
                <a:solidFill>
                  <a:schemeClr val="bg1"/>
                </a:solidFill>
                <a:latin typeface="+mn-lt"/>
              </a:rPr>
              <a:t>delwedd</a:t>
            </a:r>
            <a:r>
              <a:rPr lang="en-GB" altLang="en-US" sz="1000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GB" altLang="en-US" sz="1000" dirty="0">
                <a:solidFill>
                  <a:schemeClr val="bg1"/>
                </a:solidFill>
                <a:latin typeface="+mn-lt"/>
              </a:rPr>
              <a:t>NASA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s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o" id="{AE25CF24-7035-4394-8C30-EF1394BAA3C2}" vid="{FDC0CF3E-6015-4788-BDEA-6452A7E9D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1209</Words>
  <Application>Microsoft Office PowerPoint</Application>
  <PresentationFormat>On-screen Show (4:3)</PresentationFormat>
  <Paragraphs>170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nso</vt:lpstr>
      <vt:lpstr>Dosbarthiad Galaethau </vt:lpstr>
      <vt:lpstr>Cyflwyniad Theori</vt:lpstr>
      <vt:lpstr>Cyflwyniad Theori Arall</vt:lpstr>
      <vt:lpstr>Galaethau</vt:lpstr>
      <vt:lpstr>Galaethau Eliptig</vt:lpstr>
      <vt:lpstr>Galaethau Troellog</vt:lpstr>
      <vt:lpstr>Troellau Barrog (Barred Spirals)</vt:lpstr>
      <vt:lpstr>Galaethau Lensaidd</vt:lpstr>
      <vt:lpstr>Galaethau Afreolaidd</vt:lpstr>
      <vt:lpstr>Galaethau Corrach </vt:lpstr>
      <vt:lpstr>Cynllun Dosbarthu Hubble </vt:lpstr>
      <vt:lpstr>Cynllun Dosbarthu Hubble </vt:lpstr>
      <vt:lpstr>Cynllun Dosbarthu Hubble </vt:lpstr>
      <vt:lpstr>Cynllun Dosbarthu Hubble </vt:lpstr>
      <vt:lpstr>Rhagfynegiad</vt:lpstr>
      <vt:lpstr>Yr Arbrawf</vt:lpstr>
      <vt:lpstr>Y rhagfynegiad yn erbyn y canlyniadau</vt:lpstr>
      <vt:lpstr>Trafodaeth yn erbyn y canlyniadau</vt:lpstr>
      <vt:lpstr>Cwestiynau, ymarferion a thasgau </vt:lpstr>
    </vt:vector>
  </TitlesOfParts>
  <Company>Liverpool John Moores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Galaxy Classification</dc:title>
  <dc:creator>NSO</dc:creator>
  <cp:lastModifiedBy>James</cp:lastModifiedBy>
  <cp:revision>181</cp:revision>
  <dcterms:created xsi:type="dcterms:W3CDTF">2009-02-13T14:37:06Z</dcterms:created>
  <dcterms:modified xsi:type="dcterms:W3CDTF">2019-03-07T14:33:30Z</dcterms:modified>
</cp:coreProperties>
</file>